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5"/>
  </p:notesMasterIdLst>
  <p:sldIdLst>
    <p:sldId id="256" r:id="rId2"/>
    <p:sldId id="277" r:id="rId3"/>
    <p:sldId id="264" r:id="rId4"/>
    <p:sldId id="307" r:id="rId5"/>
    <p:sldId id="266" r:id="rId6"/>
    <p:sldId id="304" r:id="rId7"/>
    <p:sldId id="305" r:id="rId8"/>
    <p:sldId id="306" r:id="rId9"/>
    <p:sldId id="276" r:id="rId10"/>
    <p:sldId id="257" r:id="rId11"/>
    <p:sldId id="258" r:id="rId12"/>
    <p:sldId id="271" r:id="rId13"/>
    <p:sldId id="273" r:id="rId14"/>
    <p:sldId id="272" r:id="rId15"/>
    <p:sldId id="281" r:id="rId16"/>
    <p:sldId id="269" r:id="rId17"/>
    <p:sldId id="274" r:id="rId18"/>
    <p:sldId id="303" r:id="rId19"/>
    <p:sldId id="301" r:id="rId20"/>
    <p:sldId id="302" r:id="rId21"/>
    <p:sldId id="291" r:id="rId22"/>
    <p:sldId id="282" r:id="rId23"/>
    <p:sldId id="300" r:id="rId24"/>
    <p:sldId id="268" r:id="rId25"/>
    <p:sldId id="259" r:id="rId26"/>
    <p:sldId id="278" r:id="rId27"/>
    <p:sldId id="280" r:id="rId28"/>
    <p:sldId id="279" r:id="rId29"/>
    <p:sldId id="261" r:id="rId30"/>
    <p:sldId id="260" r:id="rId31"/>
    <p:sldId id="308" r:id="rId32"/>
    <p:sldId id="262" r:id="rId33"/>
    <p:sldId id="288" r:id="rId34"/>
    <p:sldId id="309" r:id="rId35"/>
    <p:sldId id="292" r:id="rId36"/>
    <p:sldId id="285" r:id="rId37"/>
    <p:sldId id="314" r:id="rId38"/>
    <p:sldId id="311" r:id="rId39"/>
    <p:sldId id="312" r:id="rId40"/>
    <p:sldId id="310" r:id="rId41"/>
    <p:sldId id="289" r:id="rId42"/>
    <p:sldId id="293" r:id="rId43"/>
    <p:sldId id="283" r:id="rId44"/>
    <p:sldId id="284" r:id="rId45"/>
    <p:sldId id="287" r:id="rId46"/>
    <p:sldId id="294" r:id="rId47"/>
    <p:sldId id="295" r:id="rId48"/>
    <p:sldId id="296" r:id="rId49"/>
    <p:sldId id="297" r:id="rId50"/>
    <p:sldId id="298" r:id="rId51"/>
    <p:sldId id="299" r:id="rId52"/>
    <p:sldId id="263" r:id="rId53"/>
    <p:sldId id="31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5620"/>
    <p:restoredTop sz="94660"/>
  </p:normalViewPr>
  <p:slideViewPr>
    <p:cSldViewPr snapToGrid="0" snapToObjects="1">
      <p:cViewPr varScale="1">
        <p:scale>
          <a:sx n="103" d="100"/>
          <a:sy n="103" d="100"/>
        </p:scale>
        <p:origin x="-912" y="-112"/>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4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E:\New%20Paper\data%20for%20presentationrev.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E:\New%20Paper\data%20for%20presentationrev.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ramsay:Library:Caches:TemporaryItems:Outlook%20Temp:PPE%20Turning%20Point,%20Kalamazoo,%20MI%201-25-1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ramsay:Library:Caches:TemporaryItems:Outlook%20Temp:PPE%20Turning%20Point,%20Kalamazoo,%20MI%201-25-13.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ramsay:Library:Caches:TemporaryItems:Outlook%20Temp:PPE%20Turning%20Point,%20Kalamazoo,%20MI%201-25-1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ramsay:Library:Caches:TemporaryItems:Outlook%20Temp:PPE%20Turning%20Point,%20Kalamazoo,%20MI%201-25-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sz="1800" dirty="0">
                <a:latin typeface="Calibri" pitchFamily="34" charset="0"/>
                <a:cs typeface="Calibri" pitchFamily="34" charset="0"/>
              </a:rPr>
              <a:t>Glove Requirements</a:t>
            </a:r>
          </a:p>
        </c:rich>
      </c:tx>
      <c:layout/>
      <c:overlay val="0"/>
    </c:title>
    <c:autoTitleDeleted val="0"/>
    <c:plotArea>
      <c:layout>
        <c:manualLayout>
          <c:layoutTarget val="inner"/>
          <c:xMode val="edge"/>
          <c:yMode val="edge"/>
          <c:x val="0.0915399351719668"/>
          <c:y val="0.22466229388561"/>
          <c:w val="0.88198819011263"/>
          <c:h val="0.647301073038104"/>
        </c:manualLayout>
      </c:layout>
      <c:barChart>
        <c:barDir val="col"/>
        <c:grouping val="clustered"/>
        <c:varyColors val="0"/>
        <c:ser>
          <c:idx val="0"/>
          <c:order val="0"/>
          <c:spPr>
            <a:solidFill>
              <a:srgbClr val="F3A447"/>
            </a:solidFill>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showLegendKey val="0"/>
              <c:showVal val="1"/>
              <c:showCatName val="0"/>
              <c:showSerName val="0"/>
              <c:showPercent val="0"/>
              <c:showBubbleSize val="0"/>
            </c:dLbl>
            <c:txPr>
              <a:bodyPr/>
              <a:lstStyle/>
              <a:p>
                <a:pPr>
                  <a:defRPr sz="1600"/>
                </a:pPr>
                <a:endParaRPr lang="en-US"/>
              </a:p>
            </c:txPr>
            <c:showLegendKey val="0"/>
            <c:showVal val="0"/>
            <c:showCatName val="0"/>
            <c:showSerName val="0"/>
            <c:showPercent val="0"/>
            <c:showBubbleSize val="0"/>
          </c:dLbls>
          <c:cat>
            <c:strRef>
              <c:f>Gloves!$A$2:$A$5</c:f>
              <c:strCache>
                <c:ptCount val="4"/>
                <c:pt idx="0">
                  <c:v>None</c:v>
                </c:pt>
                <c:pt idx="1">
                  <c:v>Gloves</c:v>
                </c:pt>
                <c:pt idx="2">
                  <c:v>Waterproof</c:v>
                </c:pt>
                <c:pt idx="3">
                  <c:v>Chemical-resistant</c:v>
                </c:pt>
              </c:strCache>
            </c:strRef>
          </c:cat>
          <c:val>
            <c:numRef>
              <c:f>Gloves!$B$2:$B$5</c:f>
              <c:numCache>
                <c:formatCode>General</c:formatCode>
                <c:ptCount val="4"/>
                <c:pt idx="0">
                  <c:v>140.0</c:v>
                </c:pt>
                <c:pt idx="1">
                  <c:v>2.0</c:v>
                </c:pt>
                <c:pt idx="2">
                  <c:v>174.0</c:v>
                </c:pt>
                <c:pt idx="3">
                  <c:v>1552.0</c:v>
                </c:pt>
              </c:numCache>
            </c:numRef>
          </c:val>
        </c:ser>
        <c:dLbls>
          <c:showLegendKey val="0"/>
          <c:showVal val="0"/>
          <c:showCatName val="0"/>
          <c:showSerName val="0"/>
          <c:showPercent val="0"/>
          <c:showBubbleSize val="0"/>
        </c:dLbls>
        <c:gapWidth val="150"/>
        <c:axId val="-2097749176"/>
        <c:axId val="-2033376568"/>
      </c:barChart>
      <c:catAx>
        <c:axId val="-2097749176"/>
        <c:scaling>
          <c:orientation val="minMax"/>
        </c:scaling>
        <c:delete val="0"/>
        <c:axPos val="b"/>
        <c:numFmt formatCode="General" sourceLinked="1"/>
        <c:majorTickMark val="out"/>
        <c:minorTickMark val="none"/>
        <c:tickLblPos val="nextTo"/>
        <c:crossAx val="-2033376568"/>
        <c:crosses val="autoZero"/>
        <c:auto val="1"/>
        <c:lblAlgn val="ctr"/>
        <c:lblOffset val="100"/>
        <c:noMultiLvlLbl val="0"/>
      </c:catAx>
      <c:valAx>
        <c:axId val="-2033376568"/>
        <c:scaling>
          <c:orientation val="minMax"/>
        </c:scaling>
        <c:delete val="0"/>
        <c:axPos val="l"/>
        <c:majorGridlines/>
        <c:numFmt formatCode="General" sourceLinked="1"/>
        <c:majorTickMark val="out"/>
        <c:minorTickMark val="none"/>
        <c:tickLblPos val="nextTo"/>
        <c:crossAx val="-2097749176"/>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sz="1800" dirty="0"/>
              <a:t>Chemical </a:t>
            </a:r>
            <a:r>
              <a:rPr lang="en-US" sz="1800" dirty="0" smtClean="0"/>
              <a:t>Resistant </a:t>
            </a:r>
            <a:r>
              <a:rPr lang="en-US" sz="1800" dirty="0"/>
              <a:t>Categories </a:t>
            </a:r>
          </a:p>
        </c:rich>
      </c:tx>
      <c:layout>
        <c:manualLayout>
          <c:xMode val="edge"/>
          <c:yMode val="edge"/>
          <c:x val="0.305272940228647"/>
          <c:y val="0.0324786254841109"/>
        </c:manualLayout>
      </c:layout>
      <c:overlay val="0"/>
    </c:title>
    <c:autoTitleDeleted val="0"/>
    <c:plotArea>
      <c:layout>
        <c:manualLayout>
          <c:layoutTarget val="inner"/>
          <c:xMode val="edge"/>
          <c:yMode val="edge"/>
          <c:x val="0.0707376576358375"/>
          <c:y val="0.135102898423227"/>
          <c:w val="0.929262342364161"/>
          <c:h val="0.574486275095492"/>
        </c:manualLayout>
      </c:layout>
      <c:barChart>
        <c:barDir val="col"/>
        <c:grouping val="clustered"/>
        <c:varyColors val="0"/>
        <c:ser>
          <c:idx val="0"/>
          <c:order val="0"/>
          <c:spPr>
            <a:solidFill>
              <a:srgbClr val="F3A447"/>
            </a:solidFill>
          </c:spPr>
          <c:invertIfNegative val="0"/>
          <c:dLbls>
            <c:dLbl>
              <c:idx val="0"/>
              <c:layout>
                <c:manualLayout>
                  <c:x val="0.0036801775062625"/>
                  <c:y val="-0.0227350378388776"/>
                </c:manualLayout>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manualLayout>
                  <c:x val="0.0"/>
                  <c:y val="-0.0389743505809327"/>
                </c:manualLayout>
              </c:layout>
              <c:showLegendKey val="0"/>
              <c:showVal val="1"/>
              <c:showCatName val="0"/>
              <c:showSerName val="0"/>
              <c:showPercent val="0"/>
              <c:showBubbleSize val="0"/>
            </c:dLbl>
            <c:dLbl>
              <c:idx val="3"/>
              <c:layout/>
              <c:showLegendKey val="0"/>
              <c:showVal val="1"/>
              <c:showCatName val="0"/>
              <c:showSerName val="0"/>
              <c:showPercent val="0"/>
              <c:showBubbleSize val="0"/>
            </c:dLbl>
            <c:dLbl>
              <c:idx val="4"/>
              <c:layout>
                <c:manualLayout>
                  <c:x val="0.0"/>
                  <c:y val="0.0162393127420553"/>
                </c:manualLayout>
              </c:layout>
              <c:showLegendKey val="0"/>
              <c:showVal val="1"/>
              <c:showCatName val="0"/>
              <c:showSerName val="0"/>
              <c:showPercent val="0"/>
              <c:showBubbleSize val="0"/>
            </c:dLbl>
            <c:dLbl>
              <c:idx val="5"/>
              <c:layout/>
              <c:showLegendKey val="0"/>
              <c:showVal val="1"/>
              <c:showCatName val="0"/>
              <c:showSerName val="0"/>
              <c:showPercent val="0"/>
              <c:showBubbleSize val="0"/>
            </c:dLbl>
            <c:dLbl>
              <c:idx val="6"/>
              <c:layout>
                <c:manualLayout>
                  <c:x val="0.0"/>
                  <c:y val="0.0162393127420553"/>
                </c:manualLayout>
              </c:layout>
              <c:showLegendKey val="0"/>
              <c:showVal val="1"/>
              <c:showCatName val="0"/>
              <c:showSerName val="0"/>
              <c:showPercent val="0"/>
              <c:showBubbleSize val="0"/>
            </c:dLbl>
            <c:dLbl>
              <c:idx val="7"/>
              <c:layout>
                <c:manualLayout>
                  <c:x val="-0.00184008875313125"/>
                  <c:y val="0.0129914501936442"/>
                </c:manualLayout>
              </c:layout>
              <c:showLegendKey val="0"/>
              <c:showVal val="1"/>
              <c:showCatName val="0"/>
              <c:showSerName val="0"/>
              <c:showPercent val="0"/>
              <c:showBubbleSize val="0"/>
            </c:dLbl>
            <c:dLbl>
              <c:idx val="8"/>
              <c:layout>
                <c:manualLayout>
                  <c:x val="0.0"/>
                  <c:y val="0.00649572509682217"/>
                </c:manualLayout>
              </c:layout>
              <c:showLegendKey val="0"/>
              <c:showVal val="1"/>
              <c:showCatName val="0"/>
              <c:showSerName val="0"/>
              <c:showPercent val="0"/>
              <c:showBubbleSize val="0"/>
            </c:dLbl>
            <c:dLbl>
              <c:idx val="9"/>
              <c:layout/>
              <c:showLegendKey val="0"/>
              <c:showVal val="1"/>
              <c:showCatName val="0"/>
              <c:showSerName val="0"/>
              <c:showPercent val="0"/>
              <c:showBubbleSize val="0"/>
            </c:dLbl>
            <c:dLbl>
              <c:idx val="10"/>
              <c:layout/>
              <c:showLegendKey val="0"/>
              <c:showVal val="1"/>
              <c:showCatName val="0"/>
              <c:showSerName val="0"/>
              <c:showPercent val="0"/>
              <c:showBubbleSize val="0"/>
            </c:dLbl>
            <c:dLbl>
              <c:idx val="11"/>
              <c:layout>
                <c:manualLayout>
                  <c:x val="-0.00184008875313125"/>
                  <c:y val="-0.0389743505809326"/>
                </c:manualLayout>
              </c:layout>
              <c:showLegendKey val="0"/>
              <c:showVal val="1"/>
              <c:showCatName val="0"/>
              <c:showSerName val="0"/>
              <c:showPercent val="0"/>
              <c:showBubbleSize val="0"/>
            </c:dLbl>
            <c:txPr>
              <a:bodyPr/>
              <a:lstStyle/>
              <a:p>
                <a:pPr>
                  <a:defRPr sz="1600"/>
                </a:pPr>
                <a:endParaRPr lang="en-US"/>
              </a:p>
            </c:txPr>
            <c:showLegendKey val="0"/>
            <c:showVal val="0"/>
            <c:showCatName val="0"/>
            <c:showSerName val="0"/>
            <c:showPercent val="0"/>
            <c:showBubbleSize val="0"/>
          </c:dLbls>
          <c:cat>
            <c:strRef>
              <c:f>Gloves!$A$16:$A$27</c:f>
              <c:strCache>
                <c:ptCount val="12"/>
                <c:pt idx="0">
                  <c:v>A</c:v>
                </c:pt>
                <c:pt idx="1">
                  <c:v>B</c:v>
                </c:pt>
                <c:pt idx="2">
                  <c:v>C</c:v>
                </c:pt>
                <c:pt idx="3">
                  <c:v>D</c:v>
                </c:pt>
                <c:pt idx="4">
                  <c:v>E</c:v>
                </c:pt>
                <c:pt idx="5">
                  <c:v>F</c:v>
                </c:pt>
                <c:pt idx="6">
                  <c:v>G</c:v>
                </c:pt>
                <c:pt idx="7">
                  <c:v>H</c:v>
                </c:pt>
                <c:pt idx="8">
                  <c:v>F or G</c:v>
                </c:pt>
                <c:pt idx="9">
                  <c:v>B,C,D,F,G or H</c:v>
                </c:pt>
                <c:pt idx="10">
                  <c:v>G or H</c:v>
                </c:pt>
                <c:pt idx="11">
                  <c:v>No Category</c:v>
                </c:pt>
              </c:strCache>
            </c:strRef>
          </c:cat>
          <c:val>
            <c:numRef>
              <c:f>Gloves!$B$16:$B$27</c:f>
              <c:numCache>
                <c:formatCode>General</c:formatCode>
                <c:ptCount val="12"/>
                <c:pt idx="0">
                  <c:v>648.0</c:v>
                </c:pt>
                <c:pt idx="1">
                  <c:v>31.0</c:v>
                </c:pt>
                <c:pt idx="2">
                  <c:v>143.0</c:v>
                </c:pt>
                <c:pt idx="3">
                  <c:v>1.0</c:v>
                </c:pt>
                <c:pt idx="4">
                  <c:v>125.0</c:v>
                </c:pt>
                <c:pt idx="5">
                  <c:v>78.0</c:v>
                </c:pt>
                <c:pt idx="6">
                  <c:v>130.0</c:v>
                </c:pt>
                <c:pt idx="7">
                  <c:v>30.0</c:v>
                </c:pt>
                <c:pt idx="8">
                  <c:v>23.0</c:v>
                </c:pt>
                <c:pt idx="9">
                  <c:v>1.0</c:v>
                </c:pt>
                <c:pt idx="10">
                  <c:v>1.0</c:v>
                </c:pt>
                <c:pt idx="11">
                  <c:v>341.0</c:v>
                </c:pt>
              </c:numCache>
            </c:numRef>
          </c:val>
        </c:ser>
        <c:dLbls>
          <c:showLegendKey val="0"/>
          <c:showVal val="0"/>
          <c:showCatName val="0"/>
          <c:showSerName val="0"/>
          <c:showPercent val="0"/>
          <c:showBubbleSize val="0"/>
        </c:dLbls>
        <c:gapWidth val="150"/>
        <c:axId val="-2006561784"/>
        <c:axId val="-1982128376"/>
      </c:barChart>
      <c:catAx>
        <c:axId val="-2006561784"/>
        <c:scaling>
          <c:orientation val="minMax"/>
        </c:scaling>
        <c:delete val="0"/>
        <c:axPos val="b"/>
        <c:numFmt formatCode="General" sourceLinked="1"/>
        <c:majorTickMark val="out"/>
        <c:minorTickMark val="none"/>
        <c:tickLblPos val="nextTo"/>
        <c:txPr>
          <a:bodyPr/>
          <a:lstStyle/>
          <a:p>
            <a:pPr>
              <a:defRPr sz="1300"/>
            </a:pPr>
            <a:endParaRPr lang="en-US"/>
          </a:p>
        </c:txPr>
        <c:crossAx val="-1982128376"/>
        <c:crosses val="autoZero"/>
        <c:auto val="1"/>
        <c:lblAlgn val="ctr"/>
        <c:lblOffset val="100"/>
        <c:noMultiLvlLbl val="0"/>
      </c:catAx>
      <c:valAx>
        <c:axId val="-1982128376"/>
        <c:scaling>
          <c:orientation val="minMax"/>
        </c:scaling>
        <c:delete val="0"/>
        <c:axPos val="l"/>
        <c:majorGridlines/>
        <c:numFmt formatCode="General" sourceLinked="1"/>
        <c:majorTickMark val="out"/>
        <c:minorTickMark val="none"/>
        <c:tickLblPos val="nextTo"/>
        <c:crossAx val="-2006561784"/>
        <c:crosses val="autoZero"/>
        <c:crossBetween val="between"/>
      </c:valAx>
    </c:plotArea>
    <c:plotVisOnly val="1"/>
    <c:dispBlanksAs val="gap"/>
    <c:showDLblsOverMax val="0"/>
  </c:chart>
  <c:txPr>
    <a:bodyPr/>
    <a:lstStyle/>
    <a:p>
      <a:pPr>
        <a:defRPr sz="14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30"/>
    </c:view3D>
    <c:floor>
      <c:thickness val="0"/>
    </c:floor>
    <c:sideWall>
      <c:thickness val="0"/>
    </c:sideWall>
    <c:backWall>
      <c:thickness val="0"/>
    </c:backWall>
    <c:plotArea>
      <c:layout/>
      <c:pie3DChart>
        <c:varyColors val="1"/>
        <c:ser>
          <c:idx val="0"/>
          <c:order val="0"/>
          <c:explosion val="25"/>
          <c:dLbls>
            <c:dLbl>
              <c:idx val="0"/>
              <c:layout/>
              <c:tx>
                <c:rich>
                  <a:bodyPr/>
                  <a:lstStyle/>
                  <a:p>
                    <a:r>
                      <a:rPr lang="en-US">
                        <a:solidFill>
                          <a:schemeClr val="bg1"/>
                        </a:solidFill>
                      </a:rPr>
                      <a:t>2.2%</a:t>
                    </a:r>
                    <a:endParaRPr lang="en-US"/>
                  </a:p>
                </c:rich>
              </c:tx>
              <c:showLegendKey val="0"/>
              <c:showVal val="0"/>
              <c:showCatName val="0"/>
              <c:showSerName val="0"/>
              <c:showPercent val="1"/>
              <c:showBubbleSize val="0"/>
            </c:dLbl>
            <c:dLbl>
              <c:idx val="1"/>
              <c:layout/>
              <c:tx>
                <c:rich>
                  <a:bodyPr/>
                  <a:lstStyle/>
                  <a:p>
                    <a:r>
                      <a:rPr lang="en-US">
                        <a:solidFill>
                          <a:schemeClr val="bg1"/>
                        </a:solidFill>
                      </a:rPr>
                      <a:t>20%</a:t>
                    </a:r>
                    <a:endParaRPr lang="en-US"/>
                  </a:p>
                </c:rich>
              </c:tx>
              <c:showLegendKey val="0"/>
              <c:showVal val="0"/>
              <c:showCatName val="0"/>
              <c:showSerName val="0"/>
              <c:showPercent val="1"/>
              <c:showBubbleSize val="0"/>
            </c:dLbl>
            <c:dLbl>
              <c:idx val="2"/>
              <c:layout/>
              <c:tx>
                <c:rich>
                  <a:bodyPr/>
                  <a:lstStyle/>
                  <a:p>
                    <a:r>
                      <a:rPr lang="en-US">
                        <a:solidFill>
                          <a:schemeClr val="bg1"/>
                        </a:solidFill>
                      </a:rPr>
                      <a:t>60%</a:t>
                    </a:r>
                    <a:endParaRPr lang="en-US"/>
                  </a:p>
                </c:rich>
              </c:tx>
              <c:showLegendKey val="0"/>
              <c:showVal val="0"/>
              <c:showCatName val="0"/>
              <c:showSerName val="0"/>
              <c:showPercent val="1"/>
              <c:showBubbleSize val="0"/>
            </c:dLbl>
            <c:dLbl>
              <c:idx val="3"/>
              <c:layout/>
              <c:tx>
                <c:rich>
                  <a:bodyPr/>
                  <a:lstStyle/>
                  <a:p>
                    <a:r>
                      <a:rPr lang="en-US">
                        <a:solidFill>
                          <a:schemeClr val="bg1"/>
                        </a:solidFill>
                      </a:rPr>
                      <a:t>17.8%</a:t>
                    </a:r>
                    <a:endParaRPr lang="en-US"/>
                  </a:p>
                </c:rich>
              </c:tx>
              <c:showLegendKey val="0"/>
              <c:showVal val="0"/>
              <c:showCatName val="0"/>
              <c:showSerName val="0"/>
              <c:showPercent val="1"/>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'Graphical Results by Question'!$A$30:$A$33</c:f>
              <c:strCache>
                <c:ptCount val="4"/>
                <c:pt idx="0">
                  <c:v>Never</c:v>
                </c:pt>
                <c:pt idx="1">
                  <c:v>1 to 10 times</c:v>
                </c:pt>
                <c:pt idx="2">
                  <c:v>11 to 50 times</c:v>
                </c:pt>
                <c:pt idx="3">
                  <c:v>More than 50 times</c:v>
                </c:pt>
              </c:strCache>
            </c:strRef>
          </c:cat>
          <c:val>
            <c:numRef>
              <c:f>'Graphical Results by Question'!$G$30:$G$33</c:f>
              <c:numCache>
                <c:formatCode>0%</c:formatCode>
                <c:ptCount val="4"/>
                <c:pt idx="0" formatCode="0.00%">
                  <c:v>0.0222</c:v>
                </c:pt>
                <c:pt idx="1">
                  <c:v>0.2</c:v>
                </c:pt>
                <c:pt idx="2">
                  <c:v>0.6</c:v>
                </c:pt>
                <c:pt idx="3" formatCode="0.00%">
                  <c:v>0.1778</c:v>
                </c:pt>
              </c:numCache>
            </c:numRef>
          </c:val>
        </c:ser>
        <c:ser>
          <c:idx val="1"/>
          <c:order val="1"/>
          <c:explosion val="25"/>
          <c:cat>
            <c:strRef>
              <c:f>'Graphical Results by Question'!$A$30:$A$33</c:f>
              <c:strCache>
                <c:ptCount val="4"/>
                <c:pt idx="0">
                  <c:v>Never</c:v>
                </c:pt>
                <c:pt idx="1">
                  <c:v>1 to 10 times</c:v>
                </c:pt>
                <c:pt idx="2">
                  <c:v>11 to 50 times</c:v>
                </c:pt>
                <c:pt idx="3">
                  <c:v>More than 50 times</c:v>
                </c:pt>
              </c:strCache>
            </c:strRef>
          </c:cat>
          <c:val>
            <c:numRef>
              <c:f>'Graphical Results by Question'!$C$30:$C$33</c:f>
              <c:numCache>
                <c:formatCode>@</c:formatCode>
                <c:ptCount val="4"/>
              </c:numCache>
            </c:numRef>
          </c:val>
        </c:ser>
        <c:ser>
          <c:idx val="2"/>
          <c:order val="2"/>
          <c:explosion val="25"/>
          <c:cat>
            <c:strRef>
              <c:f>'Graphical Results by Question'!$A$30:$A$33</c:f>
              <c:strCache>
                <c:ptCount val="4"/>
                <c:pt idx="0">
                  <c:v>Never</c:v>
                </c:pt>
                <c:pt idx="1">
                  <c:v>1 to 10 times</c:v>
                </c:pt>
                <c:pt idx="2">
                  <c:v>11 to 50 times</c:v>
                </c:pt>
                <c:pt idx="3">
                  <c:v>More than 50 times</c:v>
                </c:pt>
              </c:strCache>
            </c:strRef>
          </c:cat>
          <c:val>
            <c:numRef>
              <c:f>'Graphical Results by Question'!$D$30:$D$33</c:f>
              <c:numCache>
                <c:formatCode>@</c:formatCode>
                <c:ptCount val="4"/>
              </c:numCache>
            </c:numRef>
          </c:val>
        </c:ser>
        <c:ser>
          <c:idx val="3"/>
          <c:order val="3"/>
          <c:explosion val="25"/>
          <c:cat>
            <c:strRef>
              <c:f>'Graphical Results by Question'!$A$30:$A$33</c:f>
              <c:strCache>
                <c:ptCount val="4"/>
                <c:pt idx="0">
                  <c:v>Never</c:v>
                </c:pt>
                <c:pt idx="1">
                  <c:v>1 to 10 times</c:v>
                </c:pt>
                <c:pt idx="2">
                  <c:v>11 to 50 times</c:v>
                </c:pt>
                <c:pt idx="3">
                  <c:v>More than 50 times</c:v>
                </c:pt>
              </c:strCache>
            </c:strRef>
          </c:cat>
          <c:val>
            <c:numRef>
              <c:f>'Graphical Results by Question'!$E$30:$E$33</c:f>
              <c:numCache>
                <c:formatCode>@</c:formatCode>
                <c:ptCount val="4"/>
              </c:numCache>
            </c:numRef>
          </c:val>
        </c:ser>
        <c:dLbls>
          <c:showLegendKey val="0"/>
          <c:showVal val="0"/>
          <c:showCatName val="0"/>
          <c:showSerName val="0"/>
          <c:showPercent val="0"/>
          <c:showBubbleSize val="0"/>
          <c:showLeaderLines val="0"/>
        </c:dLbls>
      </c:pie3DChart>
      <c:spPr>
        <a:noFill/>
        <a:ln w="25400">
          <a:noFill/>
        </a:ln>
      </c:spPr>
    </c:plotArea>
    <c:legend>
      <c:legendPos val="b"/>
      <c:layout/>
      <c:overlay val="0"/>
    </c:legend>
    <c:plotVisOnly val="1"/>
    <c:dispBlanksAs val="gap"/>
    <c:showDLblsOverMax val="0"/>
  </c:chart>
  <c:spPr>
    <a:gradFill flip="none" rotWithShape="1">
      <a:gsLst>
        <a:gs pos="0">
          <a:srgbClr val="C0C0C0"/>
        </a:gs>
        <a:gs pos="100000">
          <a:srgbClr val="00CCFF"/>
        </a:gs>
      </a:gsLst>
      <a:lin ang="16200000" scaled="1"/>
      <a:tileRect/>
    </a:gradFill>
    <a:effectLst>
      <a:outerShdw dist="35921" dir="2700000" algn="br">
        <a:srgbClr val="000000"/>
      </a:outerShdw>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30"/>
    </c:view3D>
    <c:floor>
      <c:thickness val="0"/>
    </c:floor>
    <c:sideWall>
      <c:thickness val="0"/>
    </c:sideWall>
    <c:backWall>
      <c:thickness val="0"/>
    </c:backWall>
    <c:plotArea>
      <c:layout/>
      <c:pie3DChart>
        <c:varyColors val="1"/>
        <c:ser>
          <c:idx val="0"/>
          <c:order val="0"/>
          <c:explosion val="25"/>
          <c:dLbls>
            <c:dLbl>
              <c:idx val="0"/>
              <c:layout/>
              <c:tx>
                <c:rich>
                  <a:bodyPr/>
                  <a:lstStyle/>
                  <a:p>
                    <a:r>
                      <a:rPr lang="en-US">
                        <a:solidFill>
                          <a:schemeClr val="bg1"/>
                        </a:solidFill>
                      </a:rPr>
                      <a:t>23.3%</a:t>
                    </a:r>
                    <a:endParaRPr lang="en-US"/>
                  </a:p>
                </c:rich>
              </c:tx>
              <c:showLegendKey val="0"/>
              <c:showVal val="0"/>
              <c:showCatName val="0"/>
              <c:showSerName val="0"/>
              <c:showPercent val="1"/>
              <c:showBubbleSize val="0"/>
            </c:dLbl>
            <c:dLbl>
              <c:idx val="1"/>
              <c:layout/>
              <c:tx>
                <c:rich>
                  <a:bodyPr/>
                  <a:lstStyle/>
                  <a:p>
                    <a:r>
                      <a:rPr lang="en-US">
                        <a:solidFill>
                          <a:schemeClr val="bg1"/>
                        </a:solidFill>
                      </a:rPr>
                      <a:t>37.2%</a:t>
                    </a:r>
                    <a:endParaRPr lang="en-US"/>
                  </a:p>
                </c:rich>
              </c:tx>
              <c:showLegendKey val="0"/>
              <c:showVal val="0"/>
              <c:showCatName val="0"/>
              <c:showSerName val="0"/>
              <c:showPercent val="1"/>
              <c:showBubbleSize val="0"/>
            </c:dLbl>
            <c:dLbl>
              <c:idx val="2"/>
              <c:layout/>
              <c:tx>
                <c:rich>
                  <a:bodyPr/>
                  <a:lstStyle/>
                  <a:p>
                    <a:r>
                      <a:rPr lang="en-US">
                        <a:solidFill>
                          <a:schemeClr val="bg1"/>
                        </a:solidFill>
                      </a:rPr>
                      <a:t>2.3%</a:t>
                    </a:r>
                    <a:endParaRPr lang="en-US"/>
                  </a:p>
                </c:rich>
              </c:tx>
              <c:showLegendKey val="0"/>
              <c:showVal val="0"/>
              <c:showCatName val="0"/>
              <c:showSerName val="0"/>
              <c:showPercent val="1"/>
              <c:showBubbleSize val="0"/>
            </c:dLbl>
            <c:dLbl>
              <c:idx val="3"/>
              <c:layout/>
              <c:tx>
                <c:rich>
                  <a:bodyPr/>
                  <a:lstStyle/>
                  <a:p>
                    <a:r>
                      <a:rPr lang="en-US">
                        <a:solidFill>
                          <a:schemeClr val="bg1"/>
                        </a:solidFill>
                      </a:rPr>
                      <a:t>37.2%</a:t>
                    </a:r>
                    <a:endParaRPr lang="en-US"/>
                  </a:p>
                </c:rich>
              </c:tx>
              <c:showLegendKey val="0"/>
              <c:showVal val="0"/>
              <c:showCatName val="0"/>
              <c:showSerName val="0"/>
              <c:showPercent val="1"/>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'Graphical Results by Question'!$A$65:$A$68</c:f>
              <c:strCache>
                <c:ptCount val="4"/>
                <c:pt idx="0">
                  <c:v>Rarely if ever</c:v>
                </c:pt>
                <c:pt idx="1">
                  <c:v>Always/most of the time, but only MIX/LOAD</c:v>
                </c:pt>
                <c:pt idx="2">
                  <c:v>Always/most of the time, but only APPLY</c:v>
                </c:pt>
                <c:pt idx="3">
                  <c:v>Always/most of the time, when MIX, LOAD, APPL...</c:v>
                </c:pt>
              </c:strCache>
            </c:strRef>
          </c:cat>
          <c:val>
            <c:numRef>
              <c:f>'Graphical Results by Question'!$G$65:$G$68</c:f>
              <c:numCache>
                <c:formatCode>0.00%</c:formatCode>
                <c:ptCount val="4"/>
                <c:pt idx="0">
                  <c:v>0.2326</c:v>
                </c:pt>
                <c:pt idx="1">
                  <c:v>0.3721</c:v>
                </c:pt>
                <c:pt idx="2">
                  <c:v>0.0233</c:v>
                </c:pt>
                <c:pt idx="3">
                  <c:v>0.3721</c:v>
                </c:pt>
              </c:numCache>
            </c:numRef>
          </c:val>
        </c:ser>
        <c:ser>
          <c:idx val="1"/>
          <c:order val="1"/>
          <c:explosion val="25"/>
          <c:cat>
            <c:strRef>
              <c:f>'Graphical Results by Question'!$A$65:$A$68</c:f>
              <c:strCache>
                <c:ptCount val="4"/>
                <c:pt idx="0">
                  <c:v>Rarely if ever</c:v>
                </c:pt>
                <c:pt idx="1">
                  <c:v>Always/most of the time, but only MIX/LOAD</c:v>
                </c:pt>
                <c:pt idx="2">
                  <c:v>Always/most of the time, but only APPLY</c:v>
                </c:pt>
                <c:pt idx="3">
                  <c:v>Always/most of the time, when MIX, LOAD, APPL...</c:v>
                </c:pt>
              </c:strCache>
            </c:strRef>
          </c:cat>
          <c:val>
            <c:numRef>
              <c:f>'Graphical Results by Question'!$C$65:$C$68</c:f>
              <c:numCache>
                <c:formatCode>@</c:formatCode>
                <c:ptCount val="4"/>
              </c:numCache>
            </c:numRef>
          </c:val>
        </c:ser>
        <c:ser>
          <c:idx val="2"/>
          <c:order val="2"/>
          <c:explosion val="25"/>
          <c:cat>
            <c:strRef>
              <c:f>'Graphical Results by Question'!$A$65:$A$68</c:f>
              <c:strCache>
                <c:ptCount val="4"/>
                <c:pt idx="0">
                  <c:v>Rarely if ever</c:v>
                </c:pt>
                <c:pt idx="1">
                  <c:v>Always/most of the time, but only MIX/LOAD</c:v>
                </c:pt>
                <c:pt idx="2">
                  <c:v>Always/most of the time, but only APPLY</c:v>
                </c:pt>
                <c:pt idx="3">
                  <c:v>Always/most of the time, when MIX, LOAD, APPL...</c:v>
                </c:pt>
              </c:strCache>
            </c:strRef>
          </c:cat>
          <c:val>
            <c:numRef>
              <c:f>'Graphical Results by Question'!$D$65:$D$68</c:f>
              <c:numCache>
                <c:formatCode>@</c:formatCode>
                <c:ptCount val="4"/>
              </c:numCache>
            </c:numRef>
          </c:val>
        </c:ser>
        <c:ser>
          <c:idx val="3"/>
          <c:order val="3"/>
          <c:explosion val="25"/>
          <c:cat>
            <c:strRef>
              <c:f>'Graphical Results by Question'!$A$65:$A$68</c:f>
              <c:strCache>
                <c:ptCount val="4"/>
                <c:pt idx="0">
                  <c:v>Rarely if ever</c:v>
                </c:pt>
                <c:pt idx="1">
                  <c:v>Always/most of the time, but only MIX/LOAD</c:v>
                </c:pt>
                <c:pt idx="2">
                  <c:v>Always/most of the time, but only APPLY</c:v>
                </c:pt>
                <c:pt idx="3">
                  <c:v>Always/most of the time, when MIX, LOAD, APPL...</c:v>
                </c:pt>
              </c:strCache>
            </c:strRef>
          </c:cat>
          <c:val>
            <c:numRef>
              <c:f>'Graphical Results by Question'!$E$65:$E$68</c:f>
              <c:numCache>
                <c:formatCode>@</c:formatCode>
                <c:ptCount val="4"/>
              </c:numCache>
            </c:numRef>
          </c:val>
        </c:ser>
        <c:dLbls>
          <c:showLegendKey val="0"/>
          <c:showVal val="0"/>
          <c:showCatName val="0"/>
          <c:showSerName val="0"/>
          <c:showPercent val="0"/>
          <c:showBubbleSize val="0"/>
          <c:showLeaderLines val="0"/>
        </c:dLbls>
      </c:pie3DChart>
      <c:spPr>
        <a:noFill/>
        <a:ln w="25400">
          <a:noFill/>
        </a:ln>
      </c:spPr>
    </c:plotArea>
    <c:legend>
      <c:legendPos val="b"/>
      <c:layout/>
      <c:overlay val="0"/>
    </c:legend>
    <c:plotVisOnly val="1"/>
    <c:dispBlanksAs val="gap"/>
    <c:showDLblsOverMax val="0"/>
  </c:chart>
  <c:spPr>
    <a:gradFill flip="none" rotWithShape="1">
      <a:gsLst>
        <a:gs pos="0">
          <a:srgbClr val="C0C0C0"/>
        </a:gs>
        <a:gs pos="100000">
          <a:srgbClr val="00CCFF"/>
        </a:gs>
      </a:gsLst>
      <a:lin ang="16200000" scaled="1"/>
      <a:tileRect/>
    </a:gradFill>
    <a:effectLst>
      <a:outerShdw dist="35921" dir="2700000" algn="br">
        <a:srgbClr val="000000"/>
      </a:outerShdw>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30"/>
    </c:view3D>
    <c:floor>
      <c:thickness val="0"/>
    </c:floor>
    <c:sideWall>
      <c:thickness val="0"/>
    </c:sideWall>
    <c:backWall>
      <c:thickness val="0"/>
    </c:backWall>
    <c:plotArea>
      <c:layout/>
      <c:pie3DChart>
        <c:varyColors val="1"/>
        <c:ser>
          <c:idx val="0"/>
          <c:order val="0"/>
          <c:explosion val="25"/>
          <c:dLbls>
            <c:dLbl>
              <c:idx val="0"/>
              <c:layout/>
              <c:tx>
                <c:rich>
                  <a:bodyPr/>
                  <a:lstStyle/>
                  <a:p>
                    <a:r>
                      <a:rPr lang="en-US">
                        <a:solidFill>
                          <a:schemeClr val="bg1"/>
                        </a:solidFill>
                      </a:rPr>
                      <a:t>74.4%</a:t>
                    </a:r>
                    <a:endParaRPr lang="en-US"/>
                  </a:p>
                </c:rich>
              </c:tx>
              <c:showLegendKey val="0"/>
              <c:showVal val="0"/>
              <c:showCatName val="0"/>
              <c:showSerName val="0"/>
              <c:showPercent val="1"/>
              <c:showBubbleSize val="0"/>
            </c:dLbl>
            <c:dLbl>
              <c:idx val="1"/>
              <c:layout/>
              <c:tx>
                <c:rich>
                  <a:bodyPr/>
                  <a:lstStyle/>
                  <a:p>
                    <a:r>
                      <a:rPr lang="en-US">
                        <a:solidFill>
                          <a:schemeClr val="bg1"/>
                        </a:solidFill>
                      </a:rPr>
                      <a:t>20.9%</a:t>
                    </a:r>
                    <a:endParaRPr lang="en-US"/>
                  </a:p>
                </c:rich>
              </c:tx>
              <c:showLegendKey val="0"/>
              <c:showVal val="0"/>
              <c:showCatName val="0"/>
              <c:showSerName val="0"/>
              <c:showPercent val="1"/>
              <c:showBubbleSize val="0"/>
            </c:dLbl>
            <c:dLbl>
              <c:idx val="2"/>
              <c:layout/>
              <c:tx>
                <c:rich>
                  <a:bodyPr/>
                  <a:lstStyle/>
                  <a:p>
                    <a:r>
                      <a:rPr lang="en-US">
                        <a:solidFill>
                          <a:schemeClr val="bg1"/>
                        </a:solidFill>
                      </a:rPr>
                      <a:t>4.6%</a:t>
                    </a:r>
                    <a:endParaRPr lang="en-US"/>
                  </a:p>
                </c:rich>
              </c:tx>
              <c:showLegendKey val="0"/>
              <c:showVal val="0"/>
              <c:showCatName val="0"/>
              <c:showSerName val="0"/>
              <c:showPercent val="1"/>
              <c:showBubbleSize val="0"/>
            </c:dLbl>
            <c:dLbl>
              <c:idx val="3"/>
              <c:layout/>
              <c:tx>
                <c:rich>
                  <a:bodyPr/>
                  <a:lstStyle/>
                  <a:p>
                    <a:r>
                      <a:rPr lang="en-US">
                        <a:solidFill>
                          <a:schemeClr val="bg1"/>
                        </a:solidFill>
                      </a:rPr>
                      <a:t>0%</a:t>
                    </a:r>
                    <a:endParaRPr lang="en-US"/>
                  </a:p>
                </c:rich>
              </c:tx>
              <c:showLegendKey val="0"/>
              <c:showVal val="0"/>
              <c:showCatName val="0"/>
              <c:showSerName val="0"/>
              <c:showPercent val="1"/>
              <c:showBubbleSize val="0"/>
            </c:dLbl>
            <c:txPr>
              <a:bodyPr/>
              <a:lstStyle/>
              <a:p>
                <a:pPr>
                  <a:defRPr>
                    <a:solidFill>
                      <a:schemeClr val="bg1"/>
                    </a:solidFill>
                  </a:defRPr>
                </a:pPr>
                <a:endParaRPr lang="en-US"/>
              </a:p>
            </c:txPr>
            <c:showLegendKey val="0"/>
            <c:showVal val="1"/>
            <c:showCatName val="0"/>
            <c:showSerName val="0"/>
            <c:showPercent val="0"/>
            <c:showBubbleSize val="0"/>
            <c:showLeaderLines val="0"/>
          </c:dLbls>
          <c:cat>
            <c:strRef>
              <c:f>'Graphical Results by Question'!$A$82:$A$85</c:f>
              <c:strCache>
                <c:ptCount val="4"/>
                <c:pt idx="0">
                  <c:v>Wear the same type each time</c:v>
                </c:pt>
                <c:pt idx="1">
                  <c:v>Two types</c:v>
                </c:pt>
                <c:pt idx="2">
                  <c:v>Three types</c:v>
                </c:pt>
                <c:pt idx="3">
                  <c:v>More than three</c:v>
                </c:pt>
              </c:strCache>
            </c:strRef>
          </c:cat>
          <c:val>
            <c:numRef>
              <c:f>'Graphical Results by Question'!$G$82:$G$85</c:f>
              <c:numCache>
                <c:formatCode>0.00%</c:formatCode>
                <c:ptCount val="4"/>
                <c:pt idx="0">
                  <c:v>0.7442</c:v>
                </c:pt>
                <c:pt idx="1">
                  <c:v>0.2093</c:v>
                </c:pt>
                <c:pt idx="2">
                  <c:v>0.0465</c:v>
                </c:pt>
                <c:pt idx="3" formatCode="0%">
                  <c:v>0.0</c:v>
                </c:pt>
              </c:numCache>
            </c:numRef>
          </c:val>
        </c:ser>
        <c:ser>
          <c:idx val="1"/>
          <c:order val="1"/>
          <c:explosion val="25"/>
          <c:cat>
            <c:strRef>
              <c:f>'Graphical Results by Question'!$A$82:$A$85</c:f>
              <c:strCache>
                <c:ptCount val="4"/>
                <c:pt idx="0">
                  <c:v>Wear the same type each time</c:v>
                </c:pt>
                <c:pt idx="1">
                  <c:v>Two types</c:v>
                </c:pt>
                <c:pt idx="2">
                  <c:v>Three types</c:v>
                </c:pt>
                <c:pt idx="3">
                  <c:v>More than three</c:v>
                </c:pt>
              </c:strCache>
            </c:strRef>
          </c:cat>
          <c:val>
            <c:numRef>
              <c:f>'Graphical Results by Question'!$C$82:$C$85</c:f>
              <c:numCache>
                <c:formatCode>@</c:formatCode>
                <c:ptCount val="4"/>
              </c:numCache>
            </c:numRef>
          </c:val>
        </c:ser>
        <c:ser>
          <c:idx val="2"/>
          <c:order val="2"/>
          <c:explosion val="25"/>
          <c:cat>
            <c:strRef>
              <c:f>'Graphical Results by Question'!$A$82:$A$85</c:f>
              <c:strCache>
                <c:ptCount val="4"/>
                <c:pt idx="0">
                  <c:v>Wear the same type each time</c:v>
                </c:pt>
                <c:pt idx="1">
                  <c:v>Two types</c:v>
                </c:pt>
                <c:pt idx="2">
                  <c:v>Three types</c:v>
                </c:pt>
                <c:pt idx="3">
                  <c:v>More than three</c:v>
                </c:pt>
              </c:strCache>
            </c:strRef>
          </c:cat>
          <c:val>
            <c:numRef>
              <c:f>'Graphical Results by Question'!$D$82:$D$85</c:f>
              <c:numCache>
                <c:formatCode>@</c:formatCode>
                <c:ptCount val="4"/>
              </c:numCache>
            </c:numRef>
          </c:val>
        </c:ser>
        <c:ser>
          <c:idx val="3"/>
          <c:order val="3"/>
          <c:explosion val="25"/>
          <c:cat>
            <c:strRef>
              <c:f>'Graphical Results by Question'!$A$82:$A$85</c:f>
              <c:strCache>
                <c:ptCount val="4"/>
                <c:pt idx="0">
                  <c:v>Wear the same type each time</c:v>
                </c:pt>
                <c:pt idx="1">
                  <c:v>Two types</c:v>
                </c:pt>
                <c:pt idx="2">
                  <c:v>Three types</c:v>
                </c:pt>
                <c:pt idx="3">
                  <c:v>More than three</c:v>
                </c:pt>
              </c:strCache>
            </c:strRef>
          </c:cat>
          <c:val>
            <c:numRef>
              <c:f>'Graphical Results by Question'!$E$82:$E$85</c:f>
              <c:numCache>
                <c:formatCode>@</c:formatCode>
                <c:ptCount val="4"/>
              </c:numCache>
            </c:numRef>
          </c:val>
        </c:ser>
        <c:dLbls>
          <c:showLegendKey val="0"/>
          <c:showVal val="0"/>
          <c:showCatName val="0"/>
          <c:showSerName val="0"/>
          <c:showPercent val="0"/>
          <c:showBubbleSize val="0"/>
          <c:showLeaderLines val="0"/>
        </c:dLbls>
      </c:pie3DChart>
      <c:spPr>
        <a:noFill/>
        <a:ln w="25400">
          <a:noFill/>
        </a:ln>
      </c:spPr>
    </c:plotArea>
    <c:legend>
      <c:legendPos val="b"/>
      <c:layout>
        <c:manualLayout>
          <c:xMode val="edge"/>
          <c:yMode val="edge"/>
          <c:x val="0.107130259162684"/>
          <c:y val="0.721898873460058"/>
          <c:w val="0.876163046401427"/>
          <c:h val="0.240548563115473"/>
        </c:manualLayout>
      </c:layout>
      <c:overlay val="0"/>
    </c:legend>
    <c:plotVisOnly val="1"/>
    <c:dispBlanksAs val="gap"/>
    <c:showDLblsOverMax val="0"/>
  </c:chart>
  <c:spPr>
    <a:gradFill flip="none" rotWithShape="1">
      <a:gsLst>
        <a:gs pos="0">
          <a:srgbClr val="C0C0C0"/>
        </a:gs>
        <a:gs pos="100000">
          <a:srgbClr val="00CCFF"/>
        </a:gs>
      </a:gsLst>
      <a:lin ang="16200000" scaled="1"/>
      <a:tileRect/>
    </a:gradFill>
    <a:effectLst>
      <a:outerShdw dist="35921" dir="2700000" algn="br">
        <a:srgbClr val="000000"/>
      </a:outerShdw>
    </a:effectLst>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0"/>
      <c:rAngAx val="0"/>
      <c:perspective val="30"/>
    </c:view3D>
    <c:floor>
      <c:thickness val="0"/>
    </c:floor>
    <c:sideWall>
      <c:thickness val="0"/>
    </c:sideWall>
    <c:backWall>
      <c:thickness val="0"/>
    </c:backWall>
    <c:plotArea>
      <c:layout>
        <c:manualLayout>
          <c:layoutTarget val="inner"/>
          <c:xMode val="edge"/>
          <c:yMode val="edge"/>
          <c:x val="0.0"/>
          <c:y val="0.0513766801072921"/>
          <c:w val="1.0"/>
          <c:h val="0.510749472657492"/>
        </c:manualLayout>
      </c:layout>
      <c:pie3DChart>
        <c:varyColors val="1"/>
        <c:ser>
          <c:idx val="0"/>
          <c:order val="0"/>
          <c:explosion val="25"/>
          <c:dLbls>
            <c:dLbl>
              <c:idx val="0"/>
              <c:layout/>
              <c:tx>
                <c:rich>
                  <a:bodyPr/>
                  <a:lstStyle/>
                  <a:p>
                    <a:r>
                      <a:rPr lang="en-US"/>
                      <a:t>11.4%</a:t>
                    </a:r>
                  </a:p>
                </c:rich>
              </c:tx>
              <c:showLegendKey val="0"/>
              <c:showVal val="0"/>
              <c:showCatName val="0"/>
              <c:showSerName val="0"/>
              <c:showPercent val="1"/>
              <c:showBubbleSize val="0"/>
            </c:dLbl>
            <c:dLbl>
              <c:idx val="1"/>
              <c:layout/>
              <c:tx>
                <c:rich>
                  <a:bodyPr/>
                  <a:lstStyle/>
                  <a:p>
                    <a:r>
                      <a:rPr lang="en-US"/>
                      <a:t>17.1%</a:t>
                    </a:r>
                  </a:p>
                </c:rich>
              </c:tx>
              <c:showLegendKey val="0"/>
              <c:showVal val="0"/>
              <c:showCatName val="0"/>
              <c:showSerName val="0"/>
              <c:showPercent val="1"/>
              <c:showBubbleSize val="0"/>
            </c:dLbl>
            <c:dLbl>
              <c:idx val="2"/>
              <c:layout/>
              <c:tx>
                <c:rich>
                  <a:bodyPr/>
                  <a:lstStyle/>
                  <a:p>
                    <a:r>
                      <a:rPr lang="en-US"/>
                      <a:t>5.7%</a:t>
                    </a:r>
                  </a:p>
                </c:rich>
              </c:tx>
              <c:showLegendKey val="0"/>
              <c:showVal val="0"/>
              <c:showCatName val="0"/>
              <c:showSerName val="0"/>
              <c:showPercent val="1"/>
              <c:showBubbleSize val="0"/>
            </c:dLbl>
            <c:dLbl>
              <c:idx val="3"/>
              <c:layout/>
              <c:tx>
                <c:rich>
                  <a:bodyPr/>
                  <a:lstStyle/>
                  <a:p>
                    <a:r>
                      <a:rPr lang="en-US"/>
                      <a:t>25.7%</a:t>
                    </a:r>
                  </a:p>
                </c:rich>
              </c:tx>
              <c:showLegendKey val="0"/>
              <c:showVal val="0"/>
              <c:showCatName val="0"/>
              <c:showSerName val="0"/>
              <c:showPercent val="1"/>
              <c:showBubbleSize val="0"/>
            </c:dLbl>
            <c:dLbl>
              <c:idx val="4"/>
              <c:layout/>
              <c:tx>
                <c:rich>
                  <a:bodyPr/>
                  <a:lstStyle/>
                  <a:p>
                    <a:r>
                      <a:rPr lang="en-US"/>
                      <a:t>22.9%</a:t>
                    </a:r>
                  </a:p>
                </c:rich>
              </c:tx>
              <c:showLegendKey val="0"/>
              <c:showVal val="0"/>
              <c:showCatName val="0"/>
              <c:showSerName val="0"/>
              <c:showPercent val="1"/>
              <c:showBubbleSize val="0"/>
            </c:dLbl>
            <c:dLbl>
              <c:idx val="5"/>
              <c:layout/>
              <c:tx>
                <c:rich>
                  <a:bodyPr/>
                  <a:lstStyle/>
                  <a:p>
                    <a:r>
                      <a:rPr lang="en-US"/>
                      <a:t>11.4%</a:t>
                    </a:r>
                  </a:p>
                </c:rich>
              </c:tx>
              <c:showLegendKey val="0"/>
              <c:showVal val="0"/>
              <c:showCatName val="0"/>
              <c:showSerName val="0"/>
              <c:showPercent val="1"/>
              <c:showBubbleSize val="0"/>
            </c:dLbl>
            <c:dLbl>
              <c:idx val="6"/>
              <c:layout/>
              <c:tx>
                <c:rich>
                  <a:bodyPr/>
                  <a:lstStyle/>
                  <a:p>
                    <a:r>
                      <a:rPr lang="en-US"/>
                      <a:t>2.9%</a:t>
                    </a:r>
                  </a:p>
                </c:rich>
              </c:tx>
              <c:showLegendKey val="0"/>
              <c:showVal val="0"/>
              <c:showCatName val="0"/>
              <c:showSerName val="0"/>
              <c:showPercent val="1"/>
              <c:showBubbleSize val="0"/>
            </c:dLbl>
            <c:dLbl>
              <c:idx val="7"/>
              <c:layout/>
              <c:tx>
                <c:rich>
                  <a:bodyPr/>
                  <a:lstStyle/>
                  <a:p>
                    <a:r>
                      <a:rPr lang="en-US"/>
                      <a:t>2.9%</a:t>
                    </a:r>
                  </a:p>
                </c:rich>
              </c:tx>
              <c:showLegendKey val="0"/>
              <c:showVal val="0"/>
              <c:showCatName val="0"/>
              <c:showSerName val="0"/>
              <c:showPercent val="1"/>
              <c:showBubbleSize val="0"/>
            </c:dLbl>
            <c:dLbl>
              <c:idx val="8"/>
              <c:layout/>
              <c:tx>
                <c:rich>
                  <a:bodyPr/>
                  <a:lstStyle/>
                  <a:p>
                    <a:r>
                      <a:rPr lang="en-US"/>
                      <a:t>0%</a:t>
                    </a:r>
                  </a:p>
                </c:rich>
              </c:tx>
              <c:showLegendKey val="0"/>
              <c:showVal val="0"/>
              <c:showCatName val="0"/>
              <c:showSerName val="0"/>
              <c:showPercent val="1"/>
              <c:showBubbleSize val="0"/>
            </c:dLbl>
            <c:showLegendKey val="0"/>
            <c:showVal val="1"/>
            <c:showCatName val="0"/>
            <c:showSerName val="0"/>
            <c:showPercent val="0"/>
            <c:showBubbleSize val="0"/>
            <c:showLeaderLines val="0"/>
          </c:dLbls>
          <c:cat>
            <c:strRef>
              <c:f>'Graphical Results by Question'!$A$190:$A$198</c:f>
              <c:strCache>
                <c:ptCount val="9"/>
                <c:pt idx="0">
                  <c:v>Polyethylene (food handling)</c:v>
                </c:pt>
                <c:pt idx="1">
                  <c:v>Natural rubber (latex)</c:v>
                </c:pt>
                <c:pt idx="2">
                  <c:v>Polyvinyl chloride (PVC)</c:v>
                </c:pt>
                <c:pt idx="3">
                  <c:v>Nitrile - reusable</c:v>
                </c:pt>
                <c:pt idx="4">
                  <c:v>Nitrile - disposable</c:v>
                </c:pt>
                <c:pt idx="5">
                  <c:v>Neoprene - reusable</c:v>
                </c:pt>
                <c:pt idx="6">
                  <c:v>Neoprene – disposable</c:v>
                </c:pt>
                <c:pt idx="7">
                  <c:v>Butyl rubber</c:v>
                </c:pt>
                <c:pt idx="8">
                  <c:v>Viton</c:v>
                </c:pt>
              </c:strCache>
            </c:strRef>
          </c:cat>
          <c:val>
            <c:numRef>
              <c:f>'Graphical Results by Question'!$G$190:$G$198</c:f>
              <c:numCache>
                <c:formatCode>0.00%</c:formatCode>
                <c:ptCount val="9"/>
                <c:pt idx="0">
                  <c:v>0.1143</c:v>
                </c:pt>
                <c:pt idx="1">
                  <c:v>0.1714</c:v>
                </c:pt>
                <c:pt idx="2">
                  <c:v>0.0571</c:v>
                </c:pt>
                <c:pt idx="3">
                  <c:v>0.2571</c:v>
                </c:pt>
                <c:pt idx="4">
                  <c:v>0.2286</c:v>
                </c:pt>
                <c:pt idx="5">
                  <c:v>0.1143</c:v>
                </c:pt>
                <c:pt idx="6">
                  <c:v>0.0286</c:v>
                </c:pt>
                <c:pt idx="7">
                  <c:v>0.0286</c:v>
                </c:pt>
                <c:pt idx="8" formatCode="0%">
                  <c:v>0.0</c:v>
                </c:pt>
              </c:numCache>
            </c:numRef>
          </c:val>
        </c:ser>
        <c:ser>
          <c:idx val="1"/>
          <c:order val="1"/>
          <c:explosion val="25"/>
          <c:cat>
            <c:strRef>
              <c:f>'Graphical Results by Question'!$A$190:$A$198</c:f>
              <c:strCache>
                <c:ptCount val="9"/>
                <c:pt idx="0">
                  <c:v>Polyethylene (food handling)</c:v>
                </c:pt>
                <c:pt idx="1">
                  <c:v>Natural rubber (latex)</c:v>
                </c:pt>
                <c:pt idx="2">
                  <c:v>Polyvinyl chloride (PVC)</c:v>
                </c:pt>
                <c:pt idx="3">
                  <c:v>Nitrile - reusable</c:v>
                </c:pt>
                <c:pt idx="4">
                  <c:v>Nitrile - disposable</c:v>
                </c:pt>
                <c:pt idx="5">
                  <c:v>Neoprene - reusable</c:v>
                </c:pt>
                <c:pt idx="6">
                  <c:v>Neoprene – disposable</c:v>
                </c:pt>
                <c:pt idx="7">
                  <c:v>Butyl rubber</c:v>
                </c:pt>
                <c:pt idx="8">
                  <c:v>Viton</c:v>
                </c:pt>
              </c:strCache>
            </c:strRef>
          </c:cat>
          <c:val>
            <c:numRef>
              <c:f>'Graphical Results by Question'!$C$190:$C$198</c:f>
              <c:numCache>
                <c:formatCode>@</c:formatCode>
                <c:ptCount val="9"/>
              </c:numCache>
            </c:numRef>
          </c:val>
        </c:ser>
        <c:ser>
          <c:idx val="2"/>
          <c:order val="2"/>
          <c:explosion val="25"/>
          <c:cat>
            <c:strRef>
              <c:f>'Graphical Results by Question'!$A$190:$A$198</c:f>
              <c:strCache>
                <c:ptCount val="9"/>
                <c:pt idx="0">
                  <c:v>Polyethylene (food handling)</c:v>
                </c:pt>
                <c:pt idx="1">
                  <c:v>Natural rubber (latex)</c:v>
                </c:pt>
                <c:pt idx="2">
                  <c:v>Polyvinyl chloride (PVC)</c:v>
                </c:pt>
                <c:pt idx="3">
                  <c:v>Nitrile - reusable</c:v>
                </c:pt>
                <c:pt idx="4">
                  <c:v>Nitrile - disposable</c:v>
                </c:pt>
                <c:pt idx="5">
                  <c:v>Neoprene - reusable</c:v>
                </c:pt>
                <c:pt idx="6">
                  <c:v>Neoprene – disposable</c:v>
                </c:pt>
                <c:pt idx="7">
                  <c:v>Butyl rubber</c:v>
                </c:pt>
                <c:pt idx="8">
                  <c:v>Viton</c:v>
                </c:pt>
              </c:strCache>
            </c:strRef>
          </c:cat>
          <c:val>
            <c:numRef>
              <c:f>'Graphical Results by Question'!$D$190:$D$198</c:f>
              <c:numCache>
                <c:formatCode>@</c:formatCode>
                <c:ptCount val="9"/>
              </c:numCache>
            </c:numRef>
          </c:val>
        </c:ser>
        <c:ser>
          <c:idx val="3"/>
          <c:order val="3"/>
          <c:explosion val="25"/>
          <c:cat>
            <c:strRef>
              <c:f>'Graphical Results by Question'!$A$190:$A$198</c:f>
              <c:strCache>
                <c:ptCount val="9"/>
                <c:pt idx="0">
                  <c:v>Polyethylene (food handling)</c:v>
                </c:pt>
                <c:pt idx="1">
                  <c:v>Natural rubber (latex)</c:v>
                </c:pt>
                <c:pt idx="2">
                  <c:v>Polyvinyl chloride (PVC)</c:v>
                </c:pt>
                <c:pt idx="3">
                  <c:v>Nitrile - reusable</c:v>
                </c:pt>
                <c:pt idx="4">
                  <c:v>Nitrile - disposable</c:v>
                </c:pt>
                <c:pt idx="5">
                  <c:v>Neoprene - reusable</c:v>
                </c:pt>
                <c:pt idx="6">
                  <c:v>Neoprene – disposable</c:v>
                </c:pt>
                <c:pt idx="7">
                  <c:v>Butyl rubber</c:v>
                </c:pt>
                <c:pt idx="8">
                  <c:v>Viton</c:v>
                </c:pt>
              </c:strCache>
            </c:strRef>
          </c:cat>
          <c:val>
            <c:numRef>
              <c:f>'Graphical Results by Question'!$E$190:$E$198</c:f>
              <c:numCache>
                <c:formatCode>@</c:formatCode>
                <c:ptCount val="9"/>
              </c:numCache>
            </c:numRef>
          </c:val>
        </c:ser>
        <c:dLbls>
          <c:showLegendKey val="0"/>
          <c:showVal val="0"/>
          <c:showCatName val="0"/>
          <c:showSerName val="0"/>
          <c:showPercent val="0"/>
          <c:showBubbleSize val="0"/>
          <c:showLeaderLines val="0"/>
        </c:dLbls>
      </c:pie3DChart>
      <c:spPr>
        <a:noFill/>
        <a:ln w="25400">
          <a:noFill/>
        </a:ln>
      </c:spPr>
    </c:plotArea>
    <c:legend>
      <c:legendPos val="b"/>
      <c:layout/>
      <c:overlay val="0"/>
    </c:legend>
    <c:plotVisOnly val="1"/>
    <c:dispBlanksAs val="gap"/>
    <c:showDLblsOverMax val="0"/>
  </c:chart>
  <c:spPr>
    <a:gradFill flip="none" rotWithShape="1">
      <a:gsLst>
        <a:gs pos="0">
          <a:srgbClr val="C0C0C0"/>
        </a:gs>
        <a:gs pos="100000">
          <a:srgbClr val="00CCFF"/>
        </a:gs>
      </a:gsLst>
      <a:lin ang="16200000" scaled="1"/>
      <a:tileRect/>
    </a:gradFill>
    <a:effectLst>
      <a:outerShdw dist="35921" dir="2700000" algn="br">
        <a:srgbClr val="000000"/>
      </a:outerShdw>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A7DD4F-8A2E-7E42-8024-6CD235977026}" type="datetimeFigureOut">
              <a:rPr lang="en-US" smtClean="0"/>
              <a:t>2/6/13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81132D-60B4-8346-9F2B-BFC5A4759825}" type="slidenum">
              <a:rPr lang="en-US" smtClean="0"/>
              <a:t>‹#›</a:t>
            </a:fld>
            <a:endParaRPr lang="en-US"/>
          </a:p>
        </p:txBody>
      </p:sp>
    </p:spTree>
    <p:extLst>
      <p:ext uri="{BB962C8B-B14F-4D97-AF65-F5344CB8AC3E}">
        <p14:creationId xmlns:p14="http://schemas.microsoft.com/office/powerpoint/2010/main" val="17814369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next slide will ask about the types of gloves Materials you use.  These are the glove types noted on many pesticide labels.  Review by each name.    </a:t>
            </a:r>
          </a:p>
        </p:txBody>
      </p:sp>
      <p:sp>
        <p:nvSpPr>
          <p:cNvPr id="3379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BC549A-5E62-C843-B7FE-E43104723CF0}" type="datetime1">
              <a:rPr lang="en-US" sz="1200"/>
              <a:pPr eaLnBrk="1" hangingPunct="1"/>
              <a:t>2/6/13</a:t>
            </a:fld>
            <a:endParaRPr lang="en-US" sz="1200" dirty="0"/>
          </a:p>
        </p:txBody>
      </p:sp>
      <p:sp>
        <p:nvSpPr>
          <p:cNvPr id="5" name="Footer Placeholder 4"/>
          <p:cNvSpPr>
            <a:spLocks noGrp="1"/>
          </p:cNvSpPr>
          <p:nvPr>
            <p:ph type="ftr" sz="quarter" idx="4"/>
          </p:nvPr>
        </p:nvSpPr>
        <p:spPr/>
        <p:txBody>
          <a:bodyPr/>
          <a:lstStyle/>
          <a:p>
            <a:pPr>
              <a:defRPr/>
            </a:pPr>
            <a:r>
              <a:rPr lang="en-US" dirty="0" smtClean="0"/>
              <a:t>Template D Plain-crimson-dark</a:t>
            </a:r>
            <a:endParaRPr lang="en-US" dirty="0"/>
          </a:p>
        </p:txBody>
      </p:sp>
      <p:sp>
        <p:nvSpPr>
          <p:cNvPr id="337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2736D0-29A6-894E-AEAC-A87FF8ECFF92}" type="slidenum">
              <a:rPr lang="en-US" sz="1200"/>
              <a:pPr eaLnBrk="1" hangingPunct="1"/>
              <a:t>2</a:t>
            </a:fld>
            <a:endParaRPr 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Only 15 mil gloves were tested – except for polyethylene</a:t>
            </a:r>
          </a:p>
          <a:p>
            <a:r>
              <a:rPr lang="en-US"/>
              <a:t>Labels do not state thickness</a:t>
            </a:r>
          </a:p>
          <a:p>
            <a:endParaRPr lang="en-US"/>
          </a:p>
          <a:p>
            <a:r>
              <a:rPr lang="en-US"/>
              <a:t>So the glove research is part of EPA</a:t>
            </a:r>
            <a:r>
              <a:rPr lang="ja-JP" altLang="en-US"/>
              <a:t>’</a:t>
            </a:r>
            <a:r>
              <a:rPr lang="en-US" altLang="ja-JP"/>
              <a:t>s label review manual.  This is known as the Chemical Resistant Chart.  It only relates to gloves and the categories with HIGH noted are for appropriate gloves for all-day tasks.  As you can see the glove types in the top row are the ones that Dr. Little found to be protective for certain solvents.</a:t>
            </a:r>
          </a:p>
          <a:p>
            <a:endParaRPr lang="en-US"/>
          </a:p>
          <a:p>
            <a:r>
              <a:rPr lang="en-US"/>
              <a:t>However, note the thickness of some of the gloves are noted to be less than or greater than 14 millimeters thick.  This is the only glove thickness tested.  For barrier laminate and polyethelene (food handling) gloves, there was not minimum thickness noted.  Those polyethelene gloves are good for water-soluble and dry products!</a:t>
            </a:r>
          </a:p>
          <a:p>
            <a:endParaRPr lang="en-US"/>
          </a:p>
          <a:p>
            <a:r>
              <a:rPr lang="en-US"/>
              <a:t>As you can see all gloves are suitable for dry or water-based formulations– the first row of the chart. But after that row, only some glove types are appropriate for certain solvent-based formulations.  Note for G and H that only two glove types are appropriate and one costs about $6, while the other is over $70.</a:t>
            </a:r>
          </a:p>
          <a:p>
            <a:endParaRPr lang="en-US"/>
          </a:p>
        </p:txBody>
      </p:sp>
      <p:sp>
        <p:nvSpPr>
          <p:cNvPr id="4403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4C5EB6-F9C1-8C49-AE67-8BBCD093A330}" type="datetime1">
              <a:rPr lang="en-US" sz="1200"/>
              <a:pPr eaLnBrk="1" hangingPunct="1"/>
              <a:t>2/6/13</a:t>
            </a:fld>
            <a:endParaRPr lang="en-US" sz="1200"/>
          </a:p>
        </p:txBody>
      </p:sp>
      <p:sp>
        <p:nvSpPr>
          <p:cNvPr id="5" name="Footer Placeholder 4"/>
          <p:cNvSpPr>
            <a:spLocks noGrp="1"/>
          </p:cNvSpPr>
          <p:nvPr>
            <p:ph type="ftr" sz="quarter" idx="4"/>
          </p:nvPr>
        </p:nvSpPr>
        <p:spPr/>
        <p:txBody>
          <a:bodyPr/>
          <a:lstStyle/>
          <a:p>
            <a:pPr>
              <a:defRPr/>
            </a:pPr>
            <a:r>
              <a:rPr lang="en-US" smtClean="0"/>
              <a:t>Template D Plain-crimson-dark</a:t>
            </a:r>
            <a:endParaRPr lang="en-US"/>
          </a:p>
        </p:txBody>
      </p:sp>
      <p:sp>
        <p:nvSpPr>
          <p:cNvPr id="4403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E41E16-4891-A54F-9783-F96F344307DA}" type="slidenum">
              <a:rPr lang="en-US" sz="1200"/>
              <a:pPr eaLnBrk="1" hangingPunct="1"/>
              <a:t>33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So for insecticides</a:t>
            </a:r>
          </a:p>
          <a:p>
            <a:r>
              <a:rPr lang="en-US"/>
              <a:t>Brigade – fairly straight forward, but since they use the term </a:t>
            </a:r>
            <a:r>
              <a:rPr lang="ja-JP" altLang="en-US"/>
              <a:t>“</a:t>
            </a:r>
            <a:r>
              <a:rPr lang="en-US" altLang="ja-JP"/>
              <a:t>Such As</a:t>
            </a:r>
            <a:r>
              <a:rPr lang="ja-JP" altLang="en-US"/>
              <a:t>”</a:t>
            </a:r>
            <a:r>
              <a:rPr lang="en-US" altLang="ja-JP"/>
              <a:t> does that mean others might do?  In reality the reason it says </a:t>
            </a:r>
            <a:r>
              <a:rPr lang="ja-JP" altLang="en-US"/>
              <a:t>“</a:t>
            </a:r>
            <a:r>
              <a:rPr lang="en-US" altLang="ja-JP"/>
              <a:t>such as</a:t>
            </a:r>
            <a:r>
              <a:rPr lang="ja-JP" altLang="en-US"/>
              <a:t>”</a:t>
            </a:r>
            <a:r>
              <a:rPr lang="en-US" altLang="ja-JP"/>
              <a:t> is the person writing the label copied the term form the label review manual for the types of gloves they were supposed to add – It should read.  Wear --- and name the glove type.</a:t>
            </a:r>
          </a:p>
          <a:p>
            <a:endParaRPr lang="en-US"/>
          </a:p>
          <a:p>
            <a:r>
              <a:rPr lang="en-US"/>
              <a:t>You will find this misuse of the term such as on almost ALL labels.</a:t>
            </a:r>
          </a:p>
          <a:p>
            <a:endParaRPr lang="en-US"/>
          </a:p>
          <a:p>
            <a:r>
              <a:rPr lang="en-US"/>
              <a:t>For the Sevin label again, it notes waterproof and if you want to know the ones from the chart, the chart letter.  No too bad.</a:t>
            </a:r>
          </a:p>
          <a:p>
            <a:endParaRPr lang="en-US"/>
          </a:p>
          <a:p>
            <a:r>
              <a:rPr lang="en-US"/>
              <a:t>For Lorsban – very clear!  </a:t>
            </a:r>
          </a:p>
        </p:txBody>
      </p:sp>
      <p:sp>
        <p:nvSpPr>
          <p:cNvPr id="65539"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B31ADD-FDEF-524F-9487-9EB45BB2745D}" type="datetime1">
              <a:rPr lang="en-US" sz="1200"/>
              <a:pPr eaLnBrk="1" hangingPunct="1"/>
              <a:t>2/6/13</a:t>
            </a:fld>
            <a:endParaRPr lang="en-US" sz="1200"/>
          </a:p>
        </p:txBody>
      </p:sp>
      <p:sp>
        <p:nvSpPr>
          <p:cNvPr id="5" name="Footer Placeholder 4"/>
          <p:cNvSpPr>
            <a:spLocks noGrp="1"/>
          </p:cNvSpPr>
          <p:nvPr>
            <p:ph type="ftr" sz="quarter" idx="4"/>
          </p:nvPr>
        </p:nvSpPr>
        <p:spPr/>
        <p:txBody>
          <a:bodyPr/>
          <a:lstStyle/>
          <a:p>
            <a:pPr>
              <a:defRPr/>
            </a:pPr>
            <a:r>
              <a:rPr lang="en-US" smtClean="0"/>
              <a:t>Template D Plain-crimson-dark</a:t>
            </a:r>
            <a:endParaRPr lang="en-US"/>
          </a:p>
        </p:txBody>
      </p:sp>
      <p:sp>
        <p:nvSpPr>
          <p:cNvPr id="65541"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467449-DFA6-874A-A68A-45429473AB0F}" type="slidenum">
              <a:rPr lang="en-US" sz="1200"/>
              <a:pPr eaLnBrk="1" hangingPunct="1"/>
              <a:t>34</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Dr. Shaw reviewed the scientific literature and found there really was no published information about the most significant challenges are related to PPE use for pesticide applicators.  All of the infomormation was really anecdotal stories of challenges, like inconsistent label language, finding the right PPE in the marketplace, issues with decontamination, and more and more stories.</a:t>
            </a:r>
          </a:p>
          <a:p>
            <a:endParaRPr lang="en-US"/>
          </a:p>
          <a:p>
            <a:r>
              <a:rPr lang="en-US"/>
              <a:t>Dr. Shaw then looked harder for information on the label language assigned for different pesticide products and the key source is EPA</a:t>
            </a:r>
            <a:r>
              <a:rPr lang="ja-JP" altLang="en-US"/>
              <a:t>’</a:t>
            </a:r>
            <a:r>
              <a:rPr lang="en-US" altLang="ja-JP"/>
              <a:t>s Label Review manual and EPA</a:t>
            </a:r>
            <a:r>
              <a:rPr lang="ja-JP" altLang="en-US"/>
              <a:t>’</a:t>
            </a:r>
            <a:r>
              <a:rPr lang="en-US" altLang="ja-JP"/>
              <a:t>s fundamental risk assessment of toxicity, formulation, and use patterns.</a:t>
            </a:r>
            <a:endParaRPr lang="en-US"/>
          </a:p>
        </p:txBody>
      </p:sp>
      <p:sp>
        <p:nvSpPr>
          <p:cNvPr id="25603"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80F5C5-554E-9A40-A152-FF1E96E24528}" type="datetime1">
              <a:rPr lang="en-US" sz="1200"/>
              <a:pPr eaLnBrk="1" hangingPunct="1"/>
              <a:t>2/6/13</a:t>
            </a:fld>
            <a:endParaRPr lang="en-US" sz="1200"/>
          </a:p>
        </p:txBody>
      </p:sp>
      <p:sp>
        <p:nvSpPr>
          <p:cNvPr id="5" name="Footer Placeholder 4"/>
          <p:cNvSpPr>
            <a:spLocks noGrp="1"/>
          </p:cNvSpPr>
          <p:nvPr>
            <p:ph type="ftr" sz="quarter" idx="4"/>
          </p:nvPr>
        </p:nvSpPr>
        <p:spPr/>
        <p:txBody>
          <a:bodyPr/>
          <a:lstStyle/>
          <a:p>
            <a:pPr>
              <a:defRPr/>
            </a:pPr>
            <a:r>
              <a:rPr lang="en-US" smtClean="0"/>
              <a:t>Template D Plain-crimson-dark</a:t>
            </a:r>
            <a:endParaRPr lang="en-US"/>
          </a:p>
        </p:txBody>
      </p:sp>
      <p:sp>
        <p:nvSpPr>
          <p:cNvPr id="25605"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842783-C2B7-AB4C-AF39-60F26817475D}" type="slidenum">
              <a:rPr lang="en-US" sz="1200"/>
              <a:pPr eaLnBrk="1" hangingPunct="1"/>
              <a:t>36</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t>Again 1868 labels were scrutinized.</a:t>
            </a:r>
          </a:p>
          <a:p>
            <a:pPr>
              <a:lnSpc>
                <a:spcPct val="90000"/>
              </a:lnSpc>
            </a:pPr>
            <a:r>
              <a:rPr lang="en-US"/>
              <a:t>140 had NO requirements for gloves!!!  The risk assessment noted there was not concern for dermal exposure!</a:t>
            </a:r>
          </a:p>
          <a:p>
            <a:pPr>
              <a:lnSpc>
                <a:spcPct val="90000"/>
              </a:lnSpc>
            </a:pPr>
            <a:r>
              <a:rPr lang="en-US"/>
              <a:t>Surprise, surprise.</a:t>
            </a:r>
          </a:p>
          <a:p>
            <a:pPr>
              <a:lnSpc>
                <a:spcPct val="90000"/>
              </a:lnSpc>
            </a:pPr>
            <a:endParaRPr lang="en-US"/>
          </a:p>
          <a:p>
            <a:pPr>
              <a:lnSpc>
                <a:spcPct val="90000"/>
              </a:lnSpc>
            </a:pPr>
            <a:r>
              <a:rPr lang="en-US"/>
              <a:t>Then 2 labels, just said gloves</a:t>
            </a:r>
          </a:p>
          <a:p>
            <a:pPr>
              <a:lnSpc>
                <a:spcPct val="90000"/>
              </a:lnSpc>
            </a:pPr>
            <a:r>
              <a:rPr lang="en-US"/>
              <a:t>174 labels stated waterproof, but did not stipulate any particular glove type.</a:t>
            </a:r>
          </a:p>
          <a:p>
            <a:pPr>
              <a:lnSpc>
                <a:spcPct val="90000"/>
              </a:lnSpc>
            </a:pPr>
            <a:r>
              <a:rPr lang="en-US"/>
              <a:t>They lion</a:t>
            </a:r>
            <a:r>
              <a:rPr lang="ja-JP" altLang="en-US"/>
              <a:t>’</a:t>
            </a:r>
            <a:r>
              <a:rPr lang="en-US" altLang="ja-JP"/>
              <a:t>s share of labels, 83% of them, noted chemical resistant gloves.</a:t>
            </a:r>
          </a:p>
          <a:p>
            <a:pPr>
              <a:lnSpc>
                <a:spcPct val="90000"/>
              </a:lnSpc>
            </a:pPr>
            <a:endParaRPr lang="en-US"/>
          </a:p>
          <a:p>
            <a:pPr>
              <a:lnSpc>
                <a:spcPct val="90000"/>
              </a:lnSpc>
            </a:pPr>
            <a:r>
              <a:rPr lang="en-US"/>
              <a:t>Those gloves then provided a little more detail on the glove type – which is what the label review manual says is required.</a:t>
            </a:r>
          </a:p>
          <a:p>
            <a:pPr>
              <a:lnSpc>
                <a:spcPct val="90000"/>
              </a:lnSpc>
            </a:pPr>
            <a:endParaRPr lang="en-US"/>
          </a:p>
          <a:p>
            <a:pPr>
              <a:lnSpc>
                <a:spcPct val="90000"/>
              </a:lnSpc>
            </a:pPr>
            <a:r>
              <a:rPr lang="en-US"/>
              <a:t>On the far right of the graph – you can see that 341 stated chemical resistant, but did not say which gloves.  So the question becomes, will any glove do?</a:t>
            </a:r>
          </a:p>
          <a:p>
            <a:pPr>
              <a:lnSpc>
                <a:spcPct val="90000"/>
              </a:lnSpc>
            </a:pPr>
            <a:endParaRPr lang="en-US"/>
          </a:p>
          <a:p>
            <a:pPr>
              <a:lnSpc>
                <a:spcPct val="90000"/>
              </a:lnSpc>
            </a:pPr>
            <a:r>
              <a:rPr lang="en-US"/>
              <a:t>Then of the 1552 labels requiring chemical resistant gloves, 648 say category A, which means waterproof.  So in reality you have the 174 from the top chart and the 648 from the bottom chart with makes of over 50% of pesticide labels requiring waterproof gloves.</a:t>
            </a:r>
          </a:p>
          <a:p>
            <a:pPr>
              <a:lnSpc>
                <a:spcPct val="90000"/>
              </a:lnSpc>
            </a:pPr>
            <a:endParaRPr lang="en-US"/>
          </a:p>
          <a:p>
            <a:pPr>
              <a:lnSpc>
                <a:spcPct val="90000"/>
              </a:lnSpc>
            </a:pPr>
            <a:r>
              <a:rPr lang="en-US"/>
              <a:t>Then you can see that other labels vary in the solvents and their glove requirements.</a:t>
            </a:r>
          </a:p>
        </p:txBody>
      </p:sp>
      <p:sp>
        <p:nvSpPr>
          <p:cNvPr id="5939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A0082-9D8D-9144-B467-EE13CC798509}" type="datetime1">
              <a:rPr lang="en-US" sz="1200"/>
              <a:pPr eaLnBrk="1" hangingPunct="1"/>
              <a:t>2/6/13</a:t>
            </a:fld>
            <a:endParaRPr lang="en-US" sz="1200"/>
          </a:p>
        </p:txBody>
      </p:sp>
      <p:sp>
        <p:nvSpPr>
          <p:cNvPr id="5" name="Footer Placeholder 4"/>
          <p:cNvSpPr>
            <a:spLocks noGrp="1"/>
          </p:cNvSpPr>
          <p:nvPr>
            <p:ph type="ftr" sz="quarter" idx="4"/>
          </p:nvPr>
        </p:nvSpPr>
        <p:spPr/>
        <p:txBody>
          <a:bodyPr/>
          <a:lstStyle/>
          <a:p>
            <a:pPr>
              <a:defRPr/>
            </a:pPr>
            <a:r>
              <a:rPr lang="en-US" smtClean="0"/>
              <a:t>Template D Plain-crimson-dark</a:t>
            </a:r>
            <a:endParaRPr lang="en-US"/>
          </a:p>
        </p:txBody>
      </p:sp>
      <p:sp>
        <p:nvSpPr>
          <p:cNvPr id="593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34B620E-E283-C14E-9991-4725F2FF6FF3}" type="slidenum">
              <a:rPr lang="en-US" sz="1200"/>
              <a:pPr eaLnBrk="1" hangingPunct="1"/>
              <a:t>37</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latin typeface="+mn-lt"/>
                <a:ea typeface="+mn-ea"/>
                <a:cs typeface="+mn-cs"/>
              </a:rPr>
              <a:t>DRAFT</a:t>
            </a:r>
          </a:p>
          <a:p>
            <a:r>
              <a:rPr lang="en-US" sz="1200" kern="1200" smtClean="0">
                <a:solidFill>
                  <a:schemeClr val="tx1"/>
                </a:solidFill>
                <a:latin typeface="+mn-lt"/>
                <a:ea typeface="+mn-ea"/>
                <a:cs typeface="+mn-cs"/>
              </a:rPr>
              <a:t>·</a:t>
            </a:r>
            <a:r>
              <a:rPr lang="en-US" sz="1200" kern="1200" dirty="0" smtClean="0">
                <a:solidFill>
                  <a:schemeClr val="tx1"/>
                </a:solidFill>
                <a:latin typeface="+mn-lt"/>
                <a:ea typeface="+mn-ea"/>
                <a:cs typeface="+mn-cs"/>
              </a:rPr>
              <a:t>         Group 1 – Global consortium  - Opportunities and challenges</a:t>
            </a:r>
          </a:p>
          <a:p>
            <a:r>
              <a:rPr lang="en-US" sz="1200" kern="1200" dirty="0" smtClean="0">
                <a:solidFill>
                  <a:schemeClr val="tx1"/>
                </a:solidFill>
                <a:latin typeface="+mn-lt"/>
                <a:ea typeface="+mn-ea"/>
                <a:cs typeface="+mn-cs"/>
              </a:rPr>
              <a:t>·         Group 2a – Risk assessment strategies – setting of reference values</a:t>
            </a:r>
          </a:p>
          <a:p>
            <a:r>
              <a:rPr lang="en-US" sz="1200" kern="1200" dirty="0" smtClean="0">
                <a:solidFill>
                  <a:schemeClr val="tx1"/>
                </a:solidFill>
                <a:latin typeface="+mn-lt"/>
                <a:ea typeface="+mn-ea"/>
                <a:cs typeface="+mn-cs"/>
              </a:rPr>
              <a:t>·         Group 2b – Risk assessment strategies – exposure estimation (models, assessment and protection factors)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Group 3a – Scenario–based operator exposure database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Group 4b – Harmonization of new exposure initiatives</a:t>
            </a:r>
          </a:p>
          <a:p>
            <a:r>
              <a:rPr lang="en-US" sz="1200" kern="1200" dirty="0" smtClean="0">
                <a:solidFill>
                  <a:schemeClr val="tx1"/>
                </a:solidFill>
                <a:latin typeface="+mn-lt"/>
                <a:ea typeface="+mn-ea"/>
                <a:cs typeface="+mn-cs"/>
              </a:rPr>
              <a:t>·         Group 4 – PPE requirements and pesticide product labeling</a:t>
            </a:r>
            <a:endParaRPr lang="en-US" dirty="0"/>
          </a:p>
        </p:txBody>
      </p:sp>
      <p:sp>
        <p:nvSpPr>
          <p:cNvPr id="4" name="Slide Number Placeholder 3"/>
          <p:cNvSpPr>
            <a:spLocks noGrp="1"/>
          </p:cNvSpPr>
          <p:nvPr>
            <p:ph type="sldNum" sz="quarter" idx="10"/>
          </p:nvPr>
        </p:nvSpPr>
        <p:spPr/>
        <p:txBody>
          <a:bodyPr/>
          <a:lstStyle/>
          <a:p>
            <a:fld id="{7B81132D-60B4-8346-9F2B-BFC5A4759825}" type="slidenum">
              <a:rPr lang="en-US" smtClean="0"/>
              <a:t>44</a:t>
            </a:fld>
            <a:endParaRPr lang="en-US"/>
          </a:p>
        </p:txBody>
      </p:sp>
    </p:spTree>
    <p:extLst>
      <p:ext uri="{BB962C8B-B14F-4D97-AF65-F5344CB8AC3E}">
        <p14:creationId xmlns:p14="http://schemas.microsoft.com/office/powerpoint/2010/main" val="1857631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13115-7F70-444A-BF2A-5F72499409DA}" type="slidenum">
              <a:rPr lang="en-US" smtClean="0"/>
              <a:pPr/>
              <a:t>46</a:t>
            </a:fld>
            <a:endParaRPr lang="en-US" dirty="0"/>
          </a:p>
        </p:txBody>
      </p:sp>
    </p:spTree>
    <p:extLst>
      <p:ext uri="{BB962C8B-B14F-4D97-AF65-F5344CB8AC3E}">
        <p14:creationId xmlns:p14="http://schemas.microsoft.com/office/powerpoint/2010/main" val="12146678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E13115-7F70-444A-BF2A-5F72499409DA}" type="slidenum">
              <a:rPr lang="en-US" smtClean="0"/>
              <a:pPr/>
              <a:t>47</a:t>
            </a:fld>
            <a:endParaRPr lang="en-US" dirty="0"/>
          </a:p>
        </p:txBody>
      </p:sp>
    </p:spTree>
    <p:extLst>
      <p:ext uri="{BB962C8B-B14F-4D97-AF65-F5344CB8AC3E}">
        <p14:creationId xmlns:p14="http://schemas.microsoft.com/office/powerpoint/2010/main" val="1214667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11 images</a:t>
            </a:r>
            <a:r>
              <a:rPr lang="en-US" baseline="0" smtClean="0"/>
              <a:t>  </a:t>
            </a:r>
            <a:endParaRPr lang="en-US" dirty="0"/>
          </a:p>
        </p:txBody>
      </p:sp>
      <p:sp>
        <p:nvSpPr>
          <p:cNvPr id="4" name="Slide Number Placeholder 3"/>
          <p:cNvSpPr>
            <a:spLocks noGrp="1"/>
          </p:cNvSpPr>
          <p:nvPr>
            <p:ph type="sldNum" sz="quarter" idx="10"/>
          </p:nvPr>
        </p:nvSpPr>
        <p:spPr/>
        <p:txBody>
          <a:bodyPr/>
          <a:lstStyle/>
          <a:p>
            <a:fld id="{A175A4F0-AF5C-BA46-8A0D-A31F42239F3B}" type="slidenum">
              <a:rPr lang="en-US" smtClean="0"/>
              <a:t>53</a:t>
            </a:fld>
            <a:endParaRPr lang="en-US"/>
          </a:p>
        </p:txBody>
      </p:sp>
    </p:spTree>
    <p:extLst>
      <p:ext uri="{BB962C8B-B14F-4D97-AF65-F5344CB8AC3E}">
        <p14:creationId xmlns:p14="http://schemas.microsoft.com/office/powerpoint/2010/main" val="151916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Pesticide Label and the PPE statements are based on a risk assessment conducted by the manufacturers and EPA  The risk assessment changes based on the toxicity of the product, the formulation, how and where the product is used, the potential for dermal or inhalation exposures and whether closed-mixing systems are used</a:t>
            </a:r>
          </a:p>
          <a:p>
            <a:endParaRPr lang="en-US"/>
          </a:p>
          <a:p>
            <a:r>
              <a:rPr lang="en-US"/>
              <a:t>The image to the right indicates the person is extremely concerned about exposure – respirator, Tyvek-like suite, gloves – yet they are handling solids that would never require this level of protection.  This is a common problem with PPE education, outreach and training sources.  We seem to use the </a:t>
            </a:r>
            <a:r>
              <a:rPr lang="ja-JP" altLang="en-US"/>
              <a:t>“</a:t>
            </a:r>
            <a:r>
              <a:rPr lang="en-US" altLang="ja-JP"/>
              <a:t>shock</a:t>
            </a:r>
            <a:r>
              <a:rPr lang="ja-JP" altLang="en-US"/>
              <a:t>”</a:t>
            </a:r>
            <a:r>
              <a:rPr lang="en-US" altLang="ja-JP"/>
              <a:t> factor and not couch the training in reality.  </a:t>
            </a:r>
          </a:p>
          <a:p>
            <a:endParaRPr lang="en-US"/>
          </a:p>
          <a:p>
            <a:r>
              <a:rPr lang="en-US"/>
              <a:t>In fact, EPA and the pesticide manufacturers make all sorts of adjustments to the concentration of the product, rate applied, exposure scenarios to avoid high-level requirements for PPE.  Both EPA and the manufacturers are well aware of the concern for heat stress and do not want </a:t>
            </a:r>
            <a:r>
              <a:rPr lang="en-US" b="1"/>
              <a:t>over-protection</a:t>
            </a:r>
            <a:r>
              <a:rPr lang="en-US"/>
              <a:t> to lead to other health implications.  The label as you will see with this presentation has a variety of PPE requirements  that are used to mitigate the risks of </a:t>
            </a:r>
            <a:r>
              <a:rPr lang="en-US" u="sng"/>
              <a:t>that </a:t>
            </a:r>
            <a:r>
              <a:rPr lang="en-US"/>
              <a:t>particular formulated product. </a:t>
            </a:r>
          </a:p>
        </p:txBody>
      </p:sp>
      <p:sp>
        <p:nvSpPr>
          <p:cNvPr id="21507"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355876B-C18D-D047-BBCB-E3B989F69B1E}" type="datetime1">
              <a:rPr lang="en-US" sz="1200"/>
              <a:pPr eaLnBrk="1" hangingPunct="1"/>
              <a:t>2/6/13</a:t>
            </a:fld>
            <a:endParaRPr lang="en-US" sz="1200"/>
          </a:p>
        </p:txBody>
      </p:sp>
      <p:sp>
        <p:nvSpPr>
          <p:cNvPr id="21508"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Template D Plain-crimson-dark</a:t>
            </a:r>
          </a:p>
        </p:txBody>
      </p:sp>
      <p:sp>
        <p:nvSpPr>
          <p:cNvPr id="2150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35B2D7-ACCA-D140-9F5E-40C0DB439A61}" type="slidenum">
              <a:rPr lang="en-US" sz="1200"/>
              <a:pPr eaLnBrk="1" hangingPunct="1"/>
              <a:t>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This is the foundation matrix that EPA currently uses to assign personal protective equipment statements.  At this time only respiratory equipment is certified by an outside agency.  This is the basic structure for PPE language found on labels.  From no PPE, to more, and more.</a:t>
            </a:r>
          </a:p>
        </p:txBody>
      </p:sp>
      <p:sp>
        <p:nvSpPr>
          <p:cNvPr id="31747"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A5D703-924D-B246-A74B-10976C089DAF}" type="datetime1">
              <a:rPr lang="en-US" sz="1200"/>
              <a:pPr eaLnBrk="1" hangingPunct="1"/>
              <a:t>2/6/13</a:t>
            </a:fld>
            <a:endParaRPr lang="en-US" sz="1200"/>
          </a:p>
        </p:txBody>
      </p:sp>
      <p:sp>
        <p:nvSpPr>
          <p:cNvPr id="5" name="Footer Placeholder 4"/>
          <p:cNvSpPr>
            <a:spLocks noGrp="1"/>
          </p:cNvSpPr>
          <p:nvPr>
            <p:ph type="ftr" sz="quarter" idx="4"/>
          </p:nvPr>
        </p:nvSpPr>
        <p:spPr/>
        <p:txBody>
          <a:bodyPr/>
          <a:lstStyle/>
          <a:p>
            <a:pPr>
              <a:defRPr/>
            </a:pPr>
            <a:r>
              <a:rPr lang="en-US" smtClean="0"/>
              <a:t>Template D Plain-crimson-dark</a:t>
            </a:r>
            <a:endParaRPr lang="en-US"/>
          </a:p>
        </p:txBody>
      </p:sp>
      <p:sp>
        <p:nvSpPr>
          <p:cNvPr id="31749"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209ABAE-3324-7541-A77E-A65EEA50E772}" type="slidenum">
              <a:rPr lang="en-US" sz="1200"/>
              <a:pPr eaLnBrk="1" hangingPunct="1"/>
              <a:t>5</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Heat concern</a:t>
            </a:r>
            <a:endParaRPr lang="en-US" dirty="0"/>
          </a:p>
        </p:txBody>
      </p:sp>
      <p:sp>
        <p:nvSpPr>
          <p:cNvPr id="4" name="Slide Number Placeholder 3"/>
          <p:cNvSpPr>
            <a:spLocks noGrp="1"/>
          </p:cNvSpPr>
          <p:nvPr>
            <p:ph type="sldNum" sz="quarter" idx="10"/>
          </p:nvPr>
        </p:nvSpPr>
        <p:spPr/>
        <p:txBody>
          <a:bodyPr/>
          <a:lstStyle/>
          <a:p>
            <a:fld id="{A175A4F0-AF5C-BA46-8A0D-A31F42239F3B}" type="slidenum">
              <a:rPr lang="en-US" smtClean="0"/>
              <a:t>6</a:t>
            </a:fld>
            <a:endParaRPr lang="en-US"/>
          </a:p>
        </p:txBody>
      </p:sp>
    </p:spTree>
    <p:extLst>
      <p:ext uri="{BB962C8B-B14F-4D97-AF65-F5344CB8AC3E}">
        <p14:creationId xmlns:p14="http://schemas.microsoft.com/office/powerpoint/2010/main" val="2112405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5A4F0-AF5C-BA46-8A0D-A31F42239F3B}" type="slidenum">
              <a:rPr lang="en-US" smtClean="0"/>
              <a:t>7</a:t>
            </a:fld>
            <a:endParaRPr lang="en-US"/>
          </a:p>
        </p:txBody>
      </p:sp>
    </p:spTree>
    <p:extLst>
      <p:ext uri="{BB962C8B-B14F-4D97-AF65-F5344CB8AC3E}">
        <p14:creationId xmlns:p14="http://schemas.microsoft.com/office/powerpoint/2010/main" val="254893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175A4F0-AF5C-BA46-8A0D-A31F42239F3B}" type="slidenum">
              <a:rPr lang="en-US" smtClean="0"/>
              <a:t>8</a:t>
            </a:fld>
            <a:endParaRPr lang="en-US"/>
          </a:p>
        </p:txBody>
      </p:sp>
    </p:spTree>
    <p:extLst>
      <p:ext uri="{BB962C8B-B14F-4D97-AF65-F5344CB8AC3E}">
        <p14:creationId xmlns:p14="http://schemas.microsoft.com/office/powerpoint/2010/main" val="478540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t>Currently EPA and chemical manufacturers use LAYERS of garments for protection, not the garment type.  In the US, there is currently NO standard for the term </a:t>
            </a:r>
            <a:r>
              <a:rPr lang="ja-JP" altLang="en-US"/>
              <a:t>“</a:t>
            </a:r>
            <a:r>
              <a:rPr lang="en-US" altLang="ja-JP"/>
              <a:t>chemical resistant garment</a:t>
            </a:r>
            <a:r>
              <a:rPr lang="ja-JP" altLang="en-US"/>
              <a:t>”</a:t>
            </a:r>
            <a:r>
              <a:rPr lang="en-US" altLang="ja-JP"/>
              <a:t>.  EPA and the manufacturers recognize the great concern that wearing extra garments and garments that don</a:t>
            </a:r>
            <a:r>
              <a:rPr lang="ja-JP" altLang="en-US"/>
              <a:t>’</a:t>
            </a:r>
            <a:r>
              <a:rPr lang="en-US" altLang="ja-JP"/>
              <a:t>t breathe can add to heat stress concerns.</a:t>
            </a:r>
          </a:p>
          <a:p>
            <a:pPr eaLnBrk="1" hangingPunct="1">
              <a:spcBef>
                <a:spcPct val="0"/>
              </a:spcBef>
            </a:pPr>
            <a:endParaRPr lang="en-US"/>
          </a:p>
          <a:p>
            <a:pPr eaLnBrk="1" hangingPunct="1">
              <a:spcBef>
                <a:spcPct val="0"/>
              </a:spcBef>
            </a:pPr>
            <a:r>
              <a:rPr lang="en-US"/>
              <a:t>The problem is with no garment standards, the different fabrics, or fabric finishes vary considerable  and that a basic pant and shirt can provide better protection than some coveralls</a:t>
            </a:r>
          </a:p>
          <a:p>
            <a:pPr eaLnBrk="1" hangingPunct="1">
              <a:spcBef>
                <a:spcPct val="0"/>
              </a:spcBef>
            </a:pPr>
            <a:endParaRPr lang="en-US"/>
          </a:p>
          <a:p>
            <a:pPr eaLnBrk="1" hangingPunct="1">
              <a:spcBef>
                <a:spcPct val="0"/>
              </a:spcBef>
            </a:pPr>
            <a:r>
              <a:rPr lang="en-US"/>
              <a:t>The good, recent news is that the American Society of Testing and Materials as well as the ISO International Standards no do have standards for garment quality.  Dr. Shaw is working with EPA, garment manufacturers, chemical industry, and other researchers to pursue the adoption of the new standards for protective equipment for pesticide applicators in the United States.  Stay tunes for improvements in this area.</a:t>
            </a: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89787A-412D-B044-B52B-79384EDD746B}" type="slidenum">
              <a:rPr lang="en-US" sz="1200">
                <a:solidFill>
                  <a:srgbClr val="000000"/>
                </a:solidFill>
              </a:rPr>
              <a:pPr eaLnBrk="1" hangingPunct="1"/>
              <a:t>9</a:t>
            </a:fld>
            <a:endParaRPr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European</a:t>
            </a:r>
            <a:r>
              <a:rPr lang="en-US" baseline="0" dirty="0" smtClean="0"/>
              <a:t> Crop Protection </a:t>
            </a:r>
            <a:r>
              <a:rPr lang="en-US" baseline="0" dirty="0" err="1" smtClean="0"/>
              <a:t>Assn</a:t>
            </a:r>
            <a:endParaRPr lang="en-US" baseline="0" dirty="0" smtClean="0"/>
          </a:p>
          <a:p>
            <a:r>
              <a:rPr lang="en-US" baseline="0" dirty="0" smtClean="0"/>
              <a:t>European Food Safety Authority</a:t>
            </a:r>
            <a:endParaRPr lang="en-US" dirty="0"/>
          </a:p>
        </p:txBody>
      </p:sp>
      <p:sp>
        <p:nvSpPr>
          <p:cNvPr id="4" name="Slide Number Placeholder 3"/>
          <p:cNvSpPr>
            <a:spLocks noGrp="1"/>
          </p:cNvSpPr>
          <p:nvPr>
            <p:ph type="sldNum" sz="quarter" idx="10"/>
          </p:nvPr>
        </p:nvSpPr>
        <p:spPr/>
        <p:txBody>
          <a:bodyPr/>
          <a:lstStyle/>
          <a:p>
            <a:fld id="{7B81132D-60B4-8346-9F2B-BFC5A4759825}" type="slidenum">
              <a:rPr lang="en-US" smtClean="0"/>
              <a:t>26</a:t>
            </a:fld>
            <a:endParaRPr lang="en-US"/>
          </a:p>
        </p:txBody>
      </p:sp>
    </p:spTree>
    <p:extLst>
      <p:ext uri="{BB962C8B-B14F-4D97-AF65-F5344CB8AC3E}">
        <p14:creationId xmlns:p14="http://schemas.microsoft.com/office/powerpoint/2010/main" val="2361594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next slide will ask about the types of gloves Materials you use.  These are the glove types noted on many pesticide labels.  Review by each name.    </a:t>
            </a:r>
          </a:p>
        </p:txBody>
      </p:sp>
      <p:sp>
        <p:nvSpPr>
          <p:cNvPr id="33795"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071211-7BFB-BD4B-9AD3-D42484BDB4CF}" type="datetime1">
              <a:rPr lang="en-US" sz="1200"/>
              <a:pPr eaLnBrk="1" hangingPunct="1"/>
              <a:t>2/6/13</a:t>
            </a:fld>
            <a:endParaRPr lang="en-US" sz="1200"/>
          </a:p>
        </p:txBody>
      </p:sp>
      <p:sp>
        <p:nvSpPr>
          <p:cNvPr id="5" name="Footer Placeholder 4"/>
          <p:cNvSpPr>
            <a:spLocks noGrp="1"/>
          </p:cNvSpPr>
          <p:nvPr>
            <p:ph type="ftr" sz="quarter" idx="4"/>
          </p:nvPr>
        </p:nvSpPr>
        <p:spPr/>
        <p:txBody>
          <a:bodyPr/>
          <a:lstStyle/>
          <a:p>
            <a:pPr>
              <a:defRPr/>
            </a:pPr>
            <a:r>
              <a:rPr lang="en-US" smtClean="0"/>
              <a:t>Template D Plain-crimson-dark</a:t>
            </a:r>
            <a:endParaRPr lang="en-US"/>
          </a:p>
        </p:txBody>
      </p:sp>
      <p:sp>
        <p:nvSpPr>
          <p:cNvPr id="33797"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5650" eaLnBrk="0" hangingPunct="0">
              <a:defRPr sz="2400">
                <a:solidFill>
                  <a:schemeClr val="tx1"/>
                </a:solidFill>
                <a:latin typeface="Arial" charset="0"/>
                <a:ea typeface="ＭＳ Ｐゴシック" charset="0"/>
                <a:cs typeface="ＭＳ Ｐゴシック" charset="0"/>
              </a:defRPr>
            </a:lvl1pPr>
            <a:lvl2pPr marL="730766" indent="-281064" defTabSz="905650" eaLnBrk="0" hangingPunct="0">
              <a:defRPr sz="2400">
                <a:solidFill>
                  <a:schemeClr val="tx1"/>
                </a:solidFill>
                <a:latin typeface="Arial" charset="0"/>
                <a:ea typeface="ＭＳ Ｐゴシック" charset="0"/>
              </a:defRPr>
            </a:lvl2pPr>
            <a:lvl3pPr marL="1124255" indent="-224851" defTabSz="905650" eaLnBrk="0" hangingPunct="0">
              <a:defRPr sz="2400">
                <a:solidFill>
                  <a:schemeClr val="tx1"/>
                </a:solidFill>
                <a:latin typeface="Arial" charset="0"/>
                <a:ea typeface="ＭＳ Ｐゴシック" charset="0"/>
              </a:defRPr>
            </a:lvl3pPr>
            <a:lvl4pPr marL="1573957" indent="-224851" defTabSz="905650" eaLnBrk="0" hangingPunct="0">
              <a:defRPr sz="2400">
                <a:solidFill>
                  <a:schemeClr val="tx1"/>
                </a:solidFill>
                <a:latin typeface="Arial" charset="0"/>
                <a:ea typeface="ＭＳ Ｐゴシック" charset="0"/>
              </a:defRPr>
            </a:lvl4pPr>
            <a:lvl5pPr marL="2023659" indent="-224851" defTabSz="905650" eaLnBrk="0" hangingPunct="0">
              <a:defRPr sz="2400">
                <a:solidFill>
                  <a:schemeClr val="tx1"/>
                </a:solidFill>
                <a:latin typeface="Arial" charset="0"/>
                <a:ea typeface="ＭＳ Ｐゴシック" charset="0"/>
              </a:defRPr>
            </a:lvl5pPr>
            <a:lvl6pPr marL="2473361" indent="-224851" defTabSz="905650" eaLnBrk="0" fontAlgn="base" hangingPunct="0">
              <a:spcBef>
                <a:spcPct val="0"/>
              </a:spcBef>
              <a:spcAft>
                <a:spcPct val="0"/>
              </a:spcAft>
              <a:defRPr sz="2400">
                <a:solidFill>
                  <a:schemeClr val="tx1"/>
                </a:solidFill>
                <a:latin typeface="Arial" charset="0"/>
                <a:ea typeface="ＭＳ Ｐゴシック" charset="0"/>
              </a:defRPr>
            </a:lvl6pPr>
            <a:lvl7pPr marL="2923062" indent="-224851" defTabSz="905650" eaLnBrk="0" fontAlgn="base" hangingPunct="0">
              <a:spcBef>
                <a:spcPct val="0"/>
              </a:spcBef>
              <a:spcAft>
                <a:spcPct val="0"/>
              </a:spcAft>
              <a:defRPr sz="2400">
                <a:solidFill>
                  <a:schemeClr val="tx1"/>
                </a:solidFill>
                <a:latin typeface="Arial" charset="0"/>
                <a:ea typeface="ＭＳ Ｐゴシック" charset="0"/>
              </a:defRPr>
            </a:lvl7pPr>
            <a:lvl8pPr marL="3372764" indent="-224851" defTabSz="905650" eaLnBrk="0" fontAlgn="base" hangingPunct="0">
              <a:spcBef>
                <a:spcPct val="0"/>
              </a:spcBef>
              <a:spcAft>
                <a:spcPct val="0"/>
              </a:spcAft>
              <a:defRPr sz="2400">
                <a:solidFill>
                  <a:schemeClr val="tx1"/>
                </a:solidFill>
                <a:latin typeface="Arial" charset="0"/>
                <a:ea typeface="ＭＳ Ｐゴシック" charset="0"/>
              </a:defRPr>
            </a:lvl8pPr>
            <a:lvl9pPr marL="3822466" indent="-224851" defTabSz="90565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5BBD56F-5E6E-8946-A1A2-EE03B713EDD5}" type="slidenum">
              <a:rPr lang="en-US" sz="1200"/>
              <a:pPr eaLnBrk="1" hangingPunct="1"/>
              <a:t>31</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EB10160-C647-4F4F-A123-376548154061}" type="datetimeFigureOut">
              <a:rPr lang="en-US" smtClean="0"/>
              <a:t>2/6/13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3E1E47-B6F2-3E4A-BB40-DAE3F501FAA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0EB10160-C647-4F4F-A123-376548154061}" type="datetimeFigureOut">
              <a:rPr lang="en-US" smtClean="0"/>
              <a:t>2/6/13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3E1E47-B6F2-3E4A-BB40-DAE3F501FAA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E1E47-B6F2-3E4A-BB40-DAE3F501FA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E1E47-B6F2-3E4A-BB40-DAE3F501FAA3}"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E1E47-B6F2-3E4A-BB40-DAE3F501FAA3}"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GB"/>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Rectangle 44"/>
          <p:cNvSpPr>
            <a:spLocks noGrp="1" noChangeArrowheads="1"/>
          </p:cNvSpPr>
          <p:nvPr>
            <p:ph type="dt" sz="half" idx="10"/>
          </p:nvPr>
        </p:nvSpPr>
        <p:spPr>
          <a:ln/>
        </p:spPr>
        <p:txBody>
          <a:bodyPr/>
          <a:lstStyle>
            <a:lvl1pPr>
              <a:defRPr/>
            </a:lvl1pPr>
          </a:lstStyle>
          <a:p>
            <a:pPr>
              <a:defRPr/>
            </a:pPr>
            <a:r>
              <a:rPr lang="en-US"/>
              <a:t>Hans Felber</a:t>
            </a:r>
            <a:endParaRPr lang="en-GB"/>
          </a:p>
        </p:txBody>
      </p:sp>
      <p:sp>
        <p:nvSpPr>
          <p:cNvPr id="5" name="Rectangle 45"/>
          <p:cNvSpPr>
            <a:spLocks noGrp="1" noChangeArrowheads="1"/>
          </p:cNvSpPr>
          <p:nvPr>
            <p:ph type="ftr" sz="quarter" idx="11"/>
          </p:nvPr>
        </p:nvSpPr>
        <p:spPr>
          <a:ln/>
        </p:spPr>
        <p:txBody>
          <a:bodyPr/>
          <a:lstStyle>
            <a:lvl1pPr>
              <a:defRPr/>
            </a:lvl1pPr>
          </a:lstStyle>
          <a:p>
            <a:r>
              <a:rPr lang="en-GB"/>
              <a:t>IPM &amp; Responsible Use Project Team Meeting 22nd June 2010</a:t>
            </a:r>
          </a:p>
        </p:txBody>
      </p:sp>
      <p:sp>
        <p:nvSpPr>
          <p:cNvPr id="6" name="Rectangle 46"/>
          <p:cNvSpPr>
            <a:spLocks noGrp="1" noChangeArrowheads="1"/>
          </p:cNvSpPr>
          <p:nvPr>
            <p:ph type="sldNum" sz="quarter" idx="12"/>
          </p:nvPr>
        </p:nvSpPr>
        <p:spPr>
          <a:ln/>
        </p:spPr>
        <p:txBody>
          <a:bodyPr/>
          <a:lstStyle>
            <a:lvl1pPr>
              <a:defRPr/>
            </a:lvl1pPr>
          </a:lstStyle>
          <a:p>
            <a:fld id="{1692FC09-8682-8A49-8DBD-3735F5E8998A}" type="slidenum">
              <a:rPr lang="en-GB"/>
              <a:pPr/>
              <a:t>‹#›</a:t>
            </a:fld>
            <a:endParaRPr lang="en-GB"/>
          </a:p>
        </p:txBody>
      </p:sp>
    </p:spTree>
    <p:extLst>
      <p:ext uri="{BB962C8B-B14F-4D97-AF65-F5344CB8AC3E}">
        <p14:creationId xmlns:p14="http://schemas.microsoft.com/office/powerpoint/2010/main" val="95830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3E1E47-B6F2-3E4A-BB40-DAE3F501FAA3}"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0EB10160-C647-4F4F-A123-376548154061}" type="datetimeFigureOut">
              <a:rPr lang="en-US" smtClean="0"/>
              <a:t>2/6/13</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73E1E47-B6F2-3E4A-BB40-DAE3F501FAA3}"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EB10160-C647-4F4F-A123-376548154061}" type="datetimeFigureOut">
              <a:rPr lang="en-US" smtClean="0"/>
              <a:t>2/6/13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3E1E47-B6F2-3E4A-BB40-DAE3F501FAA3}"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73E1E47-B6F2-3E4A-BB40-DAE3F501FA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EB10160-C647-4F4F-A123-376548154061}" type="datetimeFigureOut">
              <a:rPr lang="en-US" smtClean="0"/>
              <a:t>2/6/13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3E1E47-B6F2-3E4A-BB40-DAE3F501FAA3}"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0EB10160-C647-4F4F-A123-376548154061}" type="datetimeFigureOut">
              <a:rPr lang="en-US" smtClean="0"/>
              <a:t>2/6/13</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73E1E47-B6F2-3E4A-BB40-DAE3F501FAA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2.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quepia.org.br/site/afiliadas.php" TargetMode="External"/><Relationship Id="rId1" Type="http://schemas.openxmlformats.org/officeDocument/2006/relationships/slideLayout" Target="../slideLayouts/slideLayout21.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2.png"/><Relationship Id="rId15" Type="http://schemas.openxmlformats.org/officeDocument/2006/relationships/image" Target="../media/image13.png"/><Relationship Id="rId1" Type="http://schemas.openxmlformats.org/officeDocument/2006/relationships/tags" Target="../tags/tag1.xml"/><Relationship Id="rId2" Type="http://schemas.openxmlformats.org/officeDocument/2006/relationships/slideLayout" Target="../slideLayouts/slideLayout12.xml"/><Relationship Id="rId3" Type="http://schemas.openxmlformats.org/officeDocument/2006/relationships/notesSlide" Target="../notesSlides/notesSlide1.xml"/><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5.jpeg"/><Relationship Id="rId9" Type="http://schemas.openxmlformats.org/officeDocument/2006/relationships/image" Target="../media/image8.jpeg"/><Relationship Id="rId10"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 Id="rId3" Type="http://schemas.openxmlformats.org/officeDocument/2006/relationships/image" Target="../media/image3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4.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5.jpeg"/><Relationship Id="rId9" Type="http://schemas.openxmlformats.org/officeDocument/2006/relationships/image" Target="../media/image8.jpeg"/><Relationship Id="rId10" Type="http://schemas.openxmlformats.org/officeDocument/2006/relationships/image" Target="../media/image9.jpeg"/><Relationship Id="rId11" Type="http://schemas.openxmlformats.org/officeDocument/2006/relationships/image" Target="../media/image10.jpeg"/><Relationship Id="rId1" Type="http://schemas.openxmlformats.org/officeDocument/2006/relationships/tags" Target="../tags/tag5.xml"/><Relationship Id="rId2"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11.xml"/><Relationship Id="rId3"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43.jpeg"/><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chart" Target="../charts/chart1.xml"/><Relationship Id="rId5" Type="http://schemas.openxmlformats.org/officeDocument/2006/relationships/chart" Target="../charts/chart2.xml"/><Relationship Id="rId1" Type="http://schemas.openxmlformats.org/officeDocument/2006/relationships/tags" Target="../tags/tag9.x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 Id="rId3" Type="http://schemas.openxmlformats.org/officeDocument/2006/relationships/chart" Target="../charts/char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5.WMF"/></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5.jpe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4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6.xml"/><Relationship Id="rId3"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154" y="4671728"/>
            <a:ext cx="8223898" cy="933450"/>
          </a:xfrm>
        </p:spPr>
        <p:txBody>
          <a:bodyPr>
            <a:normAutofit fontScale="90000"/>
          </a:bodyPr>
          <a:lstStyle/>
          <a:p>
            <a:pPr algn="ctr"/>
            <a:r>
              <a:rPr lang="en-US" dirty="0" smtClean="0"/>
              <a:t>International Perspective/Future on Garment </a:t>
            </a:r>
            <a:r>
              <a:rPr lang="en-US" dirty="0" smtClean="0"/>
              <a:t>Standards </a:t>
            </a:r>
            <a:r>
              <a:rPr lang="en-US" dirty="0" smtClean="0"/>
              <a:t>and </a:t>
            </a:r>
            <a:r>
              <a:rPr lang="en-US" dirty="0" smtClean="0"/>
              <a:t>Glove Research</a:t>
            </a:r>
            <a:endParaRPr lang="en-US" dirty="0"/>
          </a:p>
        </p:txBody>
      </p:sp>
      <p:sp>
        <p:nvSpPr>
          <p:cNvPr id="3" name="Subtitle 2"/>
          <p:cNvSpPr>
            <a:spLocks noGrp="1"/>
          </p:cNvSpPr>
          <p:nvPr>
            <p:ph type="subTitle" idx="1"/>
          </p:nvPr>
        </p:nvSpPr>
        <p:spPr>
          <a:xfrm>
            <a:off x="1565869" y="5926247"/>
            <a:ext cx="5325241" cy="431965"/>
          </a:xfrm>
        </p:spPr>
        <p:txBody>
          <a:bodyPr/>
          <a:lstStyle/>
          <a:p>
            <a:pPr algn="ctr"/>
            <a:r>
              <a:rPr lang="en-US" dirty="0" smtClean="0"/>
              <a:t>Carol Black, NASDA </a:t>
            </a:r>
            <a:r>
              <a:rPr lang="en-US" dirty="0" smtClean="0"/>
              <a:t>Research Foundation</a:t>
            </a:r>
            <a:endParaRPr lang="en-US" dirty="0"/>
          </a:p>
        </p:txBody>
      </p:sp>
      <p:pic>
        <p:nvPicPr>
          <p:cNvPr id="4" name="Picture 3" descr="NASDA-FINAL-rg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27" y="217379"/>
            <a:ext cx="4255566" cy="1581715"/>
          </a:xfrm>
          <a:prstGeom prst="rect">
            <a:avLst/>
          </a:prstGeom>
        </p:spPr>
      </p:pic>
      <p:sp>
        <p:nvSpPr>
          <p:cNvPr id="5" name="TextBox 4"/>
          <p:cNvSpPr txBox="1"/>
          <p:nvPr/>
        </p:nvSpPr>
        <p:spPr>
          <a:xfrm>
            <a:off x="324079" y="3476775"/>
            <a:ext cx="4188284" cy="923330"/>
          </a:xfrm>
          <a:prstGeom prst="rect">
            <a:avLst/>
          </a:prstGeom>
          <a:noFill/>
        </p:spPr>
        <p:txBody>
          <a:bodyPr wrap="square" rtlCol="0">
            <a:spAutoFit/>
          </a:bodyPr>
          <a:lstStyle/>
          <a:p>
            <a:r>
              <a:rPr lang="en-US" dirty="0" smtClean="0">
                <a:solidFill>
                  <a:schemeClr val="bg1"/>
                </a:solidFill>
                <a:latin typeface="+mj-lt"/>
                <a:cs typeface="Arial Black"/>
              </a:rPr>
              <a:t>The Pesticide Stewardship Alliance Conference</a:t>
            </a:r>
          </a:p>
          <a:p>
            <a:r>
              <a:rPr lang="en-US" dirty="0" smtClean="0">
                <a:solidFill>
                  <a:schemeClr val="bg1"/>
                </a:solidFill>
                <a:latin typeface="+mj-lt"/>
                <a:cs typeface="Arial Black"/>
              </a:rPr>
              <a:t>Mobile,  Alabama   2013</a:t>
            </a:r>
            <a:endParaRPr lang="en-US" dirty="0">
              <a:solidFill>
                <a:schemeClr val="bg1"/>
              </a:solidFill>
              <a:latin typeface="+mj-lt"/>
              <a:cs typeface="Arial Black"/>
            </a:endParaRPr>
          </a:p>
        </p:txBody>
      </p:sp>
      <p:sp>
        <p:nvSpPr>
          <p:cNvPr id="6" name="TextBox 5"/>
          <p:cNvSpPr txBox="1"/>
          <p:nvPr/>
        </p:nvSpPr>
        <p:spPr>
          <a:xfrm>
            <a:off x="269127" y="1488897"/>
            <a:ext cx="2274982" cy="307777"/>
          </a:xfrm>
          <a:prstGeom prst="rect">
            <a:avLst/>
          </a:prstGeom>
          <a:noFill/>
        </p:spPr>
        <p:txBody>
          <a:bodyPr wrap="none" rtlCol="0">
            <a:spAutoFit/>
          </a:bodyPr>
          <a:lstStyle/>
          <a:p>
            <a:r>
              <a:rPr lang="en-US" sz="1400" i="1" dirty="0" smtClean="0">
                <a:latin typeface="Arial Black"/>
                <a:cs typeface="Arial Black"/>
              </a:rPr>
              <a:t>Research Foundation</a:t>
            </a:r>
            <a:endParaRPr lang="en-US" sz="1400" dirty="0">
              <a:latin typeface="+mj-lt"/>
              <a:cs typeface="Arial Black"/>
            </a:endParaRPr>
          </a:p>
        </p:txBody>
      </p:sp>
      <p:sp>
        <p:nvSpPr>
          <p:cNvPr id="7" name="Rectangle 6"/>
          <p:cNvSpPr/>
          <p:nvPr/>
        </p:nvSpPr>
        <p:spPr>
          <a:xfrm>
            <a:off x="4635958" y="2379191"/>
            <a:ext cx="2157695" cy="206348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5" descr="http://ecx.images-amazon.com/images/I/21NalQcnfFL._SS400_.jpg"/>
          <p:cNvPicPr>
            <a:picLocks noChangeAspect="1" noChangeArrowheads="1"/>
          </p:cNvPicPr>
          <p:nvPr/>
        </p:nvPicPr>
        <p:blipFill rotWithShape="1">
          <a:blip r:embed="rId3">
            <a:extLst>
              <a:ext uri="{28A0092B-C50C-407E-A947-70E740481C1C}">
                <a14:useLocalDpi xmlns:a14="http://schemas.microsoft.com/office/drawing/2010/main" val="0"/>
              </a:ext>
            </a:extLst>
          </a:blip>
          <a:srcRect t="15619" b="15463"/>
          <a:stretch/>
        </p:blipFill>
        <p:spPr bwMode="auto">
          <a:xfrm>
            <a:off x="7237523" y="217379"/>
            <a:ext cx="1020086" cy="198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noChangeArrowheads="1"/>
          </p:cNvPicPr>
          <p:nvPr/>
        </p:nvPicPr>
        <p:blipFill>
          <a:blip r:embed="rId4">
            <a:extLst>
              <a:ext uri="{28A0092B-C50C-407E-A947-70E740481C1C}">
                <a14:useLocalDpi xmlns:a14="http://schemas.microsoft.com/office/drawing/2010/main" val="0"/>
              </a:ext>
            </a:extLst>
          </a:blip>
          <a:srcRect l="6944" t="5211"/>
          <a:stretch>
            <a:fillRect/>
          </a:stretch>
        </p:blipFill>
        <p:spPr bwMode="auto">
          <a:xfrm>
            <a:off x="5435232" y="2404650"/>
            <a:ext cx="970282" cy="120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http://www.gemplers.com/img/silvershield-barrier-laminate-NG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934" y="3494161"/>
            <a:ext cx="1337059" cy="92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gemplers.com/img/gemplers-nitrile-gloves-WEB727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2855269"/>
            <a:ext cx="507649" cy="156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1128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ASTM International Standard F2669-09</a:t>
            </a:r>
            <a:br>
              <a:rPr lang="en-US" sz="3200" dirty="0" smtClean="0"/>
            </a:br>
            <a:r>
              <a:rPr lang="en-US" sz="2000" dirty="0"/>
              <a:t>Standard Performance Specification for Protective Clothing Worn by Operators Applying Pesticides </a:t>
            </a:r>
          </a:p>
        </p:txBody>
      </p:sp>
      <p:sp>
        <p:nvSpPr>
          <p:cNvPr id="3" name="Content Placeholder 2"/>
          <p:cNvSpPr>
            <a:spLocks noGrp="1"/>
          </p:cNvSpPr>
          <p:nvPr>
            <p:ph idx="1"/>
          </p:nvPr>
        </p:nvSpPr>
        <p:spPr>
          <a:xfrm>
            <a:off x="498474" y="1838215"/>
            <a:ext cx="8433168" cy="4705429"/>
          </a:xfrm>
        </p:spPr>
        <p:txBody>
          <a:bodyPr>
            <a:normAutofit fontScale="85000" lnSpcReduction="10000"/>
          </a:bodyPr>
          <a:lstStyle/>
          <a:p>
            <a:r>
              <a:rPr lang="en-US" dirty="0"/>
              <a:t>B</a:t>
            </a:r>
            <a:r>
              <a:rPr lang="en-US" dirty="0" smtClean="0"/>
              <a:t>ased on field strength using liquid form</a:t>
            </a:r>
          </a:p>
          <a:p>
            <a:pPr lvl="1"/>
            <a:r>
              <a:rPr lang="en-US" dirty="0" smtClean="0"/>
              <a:t>liquid </a:t>
            </a:r>
            <a:r>
              <a:rPr lang="en-US" dirty="0"/>
              <a:t>penetration resistance, resistance to penetration by liquid under pressure, resistance to permeation, breaking strength, and tearing strength</a:t>
            </a:r>
            <a:endParaRPr lang="en-US" dirty="0" smtClean="0"/>
          </a:p>
          <a:p>
            <a:r>
              <a:rPr lang="en-US" dirty="0"/>
              <a:t>M</a:t>
            </a:r>
            <a:r>
              <a:rPr lang="en-US" dirty="0" smtClean="0"/>
              <a:t>inimum performance: </a:t>
            </a:r>
            <a:r>
              <a:rPr lang="en-US" dirty="0">
                <a:solidFill>
                  <a:srgbClr val="0000FF"/>
                </a:solidFill>
              </a:rPr>
              <a:t>material, seam, and garment </a:t>
            </a:r>
            <a:r>
              <a:rPr lang="en-US" dirty="0" smtClean="0">
                <a:solidFill>
                  <a:srgbClr val="0000FF"/>
                </a:solidFill>
              </a:rPr>
              <a:t>requirements</a:t>
            </a:r>
            <a:endParaRPr lang="en-US" dirty="0">
              <a:solidFill>
                <a:srgbClr val="0000FF"/>
              </a:solidFill>
            </a:endParaRPr>
          </a:p>
          <a:p>
            <a:r>
              <a:rPr lang="en-US" dirty="0" smtClean="0">
                <a:solidFill>
                  <a:srgbClr val="0000FF"/>
                </a:solidFill>
              </a:rPr>
              <a:t>Sets</a:t>
            </a:r>
            <a:r>
              <a:rPr lang="en-US" dirty="0" smtClean="0"/>
              <a:t> Garment </a:t>
            </a:r>
            <a:r>
              <a:rPr lang="en-US" dirty="0" smtClean="0"/>
              <a:t>Classification</a:t>
            </a:r>
            <a:endParaRPr lang="en-US" dirty="0" smtClean="0"/>
          </a:p>
          <a:p>
            <a:r>
              <a:rPr lang="en-US" dirty="0" smtClean="0">
                <a:solidFill>
                  <a:srgbClr val="0000FF"/>
                </a:solidFill>
              </a:rPr>
              <a:t>Sets</a:t>
            </a:r>
            <a:r>
              <a:rPr lang="en-US" dirty="0" smtClean="0"/>
              <a:t> Labeling </a:t>
            </a:r>
            <a:r>
              <a:rPr lang="en-US" dirty="0"/>
              <a:t>R</a:t>
            </a:r>
            <a:r>
              <a:rPr lang="en-US" dirty="0" smtClean="0"/>
              <a:t>equirements </a:t>
            </a:r>
          </a:p>
          <a:p>
            <a:r>
              <a:rPr lang="en-US" dirty="0" smtClean="0"/>
              <a:t>Includes:  </a:t>
            </a:r>
            <a:r>
              <a:rPr lang="en-US" dirty="0">
                <a:solidFill>
                  <a:srgbClr val="0000FF"/>
                </a:solidFill>
              </a:rPr>
              <a:t>liquid-tight or spray-tight garments, coveralls, jackets, shirts, and </a:t>
            </a:r>
            <a:r>
              <a:rPr lang="en-US" dirty="0" smtClean="0">
                <a:solidFill>
                  <a:srgbClr val="0000FF"/>
                </a:solidFill>
              </a:rPr>
              <a:t>pants</a:t>
            </a:r>
          </a:p>
          <a:p>
            <a:r>
              <a:rPr lang="en-US" dirty="0" smtClean="0">
                <a:solidFill>
                  <a:srgbClr val="FF0000"/>
                </a:solidFill>
              </a:rPr>
              <a:t>Excludes </a:t>
            </a:r>
            <a:r>
              <a:rPr lang="en-US" dirty="0" smtClean="0"/>
              <a:t>garments used </a:t>
            </a:r>
            <a:r>
              <a:rPr lang="en-US" dirty="0"/>
              <a:t>to protect the head, hands, and </a:t>
            </a:r>
            <a:r>
              <a:rPr lang="en-US" dirty="0" smtClean="0"/>
              <a:t>feet</a:t>
            </a:r>
          </a:p>
          <a:p>
            <a:r>
              <a:rPr lang="en-US" dirty="0" smtClean="0">
                <a:solidFill>
                  <a:srgbClr val="FF0000"/>
                </a:solidFill>
              </a:rPr>
              <a:t>Excludes</a:t>
            </a:r>
            <a:r>
              <a:rPr lang="en-US" dirty="0" smtClean="0"/>
              <a:t> biocides</a:t>
            </a:r>
            <a:r>
              <a:rPr lang="en-US" dirty="0"/>
              <a:t>, fumigants, or highly volatile </a:t>
            </a:r>
            <a:r>
              <a:rPr lang="en-US" dirty="0" smtClean="0"/>
              <a:t>liquids </a:t>
            </a:r>
            <a:endParaRPr lang="en-US" dirty="0"/>
          </a:p>
          <a:p>
            <a:r>
              <a:rPr lang="en-US" dirty="0" smtClean="0"/>
              <a:t>Approved garments </a:t>
            </a:r>
            <a:r>
              <a:rPr lang="en-US" dirty="0"/>
              <a:t>shall be supplied with </a:t>
            </a:r>
            <a:r>
              <a:rPr lang="en-US" dirty="0">
                <a:solidFill>
                  <a:srgbClr val="0000FF"/>
                </a:solidFill>
              </a:rPr>
              <a:t>permanent labels and sheets detailing instructions for use</a:t>
            </a:r>
            <a:r>
              <a:rPr lang="en-US" dirty="0"/>
              <a:t>, product technical information, and chemical-resistance information. </a:t>
            </a:r>
          </a:p>
        </p:txBody>
      </p:sp>
    </p:spTree>
    <p:extLst>
      <p:ext uri="{BB962C8B-B14F-4D97-AF65-F5344CB8AC3E}">
        <p14:creationId xmlns:p14="http://schemas.microsoft.com/office/powerpoint/2010/main" val="38950319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163540"/>
            <a:ext cx="7556313" cy="1116106"/>
          </a:xfrm>
        </p:spPr>
        <p:txBody>
          <a:bodyPr/>
          <a:lstStyle/>
          <a:p>
            <a:r>
              <a:rPr lang="en-US" sz="3200" b="1" dirty="0" smtClean="0"/>
              <a:t>ISO </a:t>
            </a:r>
            <a:r>
              <a:rPr lang="en-US" sz="3200" b="1" dirty="0"/>
              <a:t>27065:2011</a:t>
            </a:r>
            <a:r>
              <a:rPr lang="en-US" sz="3200" dirty="0"/>
              <a:t> Protective </a:t>
            </a:r>
            <a:r>
              <a:rPr lang="en-US" sz="3200" dirty="0" smtClean="0"/>
              <a:t>Clothing </a:t>
            </a:r>
            <a:r>
              <a:rPr lang="en-US" sz="3200" dirty="0"/>
              <a:t>– </a:t>
            </a:r>
            <a:r>
              <a:rPr lang="en-US" sz="2400" dirty="0"/>
              <a:t>Performance requirements for protective clothing worn by operators applying liquid pesticides. </a:t>
            </a:r>
            <a:endParaRPr lang="en-US" sz="3200" dirty="0"/>
          </a:p>
        </p:txBody>
      </p:sp>
      <p:sp>
        <p:nvSpPr>
          <p:cNvPr id="3" name="Content Placeholder 2"/>
          <p:cNvSpPr>
            <a:spLocks noGrp="1"/>
          </p:cNvSpPr>
          <p:nvPr>
            <p:ph idx="1"/>
          </p:nvPr>
        </p:nvSpPr>
        <p:spPr>
          <a:xfrm>
            <a:off x="498474" y="1516466"/>
            <a:ext cx="7556313" cy="4609697"/>
          </a:xfrm>
        </p:spPr>
        <p:txBody>
          <a:bodyPr>
            <a:normAutofit/>
          </a:bodyPr>
          <a:lstStyle/>
          <a:p>
            <a:r>
              <a:rPr lang="en-US" dirty="0"/>
              <a:t>B</a:t>
            </a:r>
            <a:r>
              <a:rPr lang="en-US" dirty="0" smtClean="0"/>
              <a:t>enchmarks </a:t>
            </a:r>
            <a:r>
              <a:rPr lang="en-US" dirty="0"/>
              <a:t>for performance </a:t>
            </a:r>
            <a:r>
              <a:rPr lang="en-US" dirty="0" smtClean="0"/>
              <a:t>requirements</a:t>
            </a:r>
          </a:p>
          <a:p>
            <a:r>
              <a:rPr lang="en-US" dirty="0"/>
              <a:t>Both standards-development organizations published the same technical requirements. </a:t>
            </a:r>
            <a:endParaRPr lang="en-US" dirty="0" smtClean="0"/>
          </a:p>
          <a:p>
            <a:r>
              <a:rPr lang="en-US" dirty="0">
                <a:solidFill>
                  <a:srgbClr val="008000"/>
                </a:solidFill>
              </a:rPr>
              <a:t>In Brazil, </a:t>
            </a:r>
            <a:r>
              <a:rPr lang="en-US" dirty="0"/>
              <a:t>the ISO standard is used for </a:t>
            </a:r>
            <a:r>
              <a:rPr lang="en-US" dirty="0" smtClean="0"/>
              <a:t/>
            </a:r>
            <a:br>
              <a:rPr lang="en-US" dirty="0" smtClean="0"/>
            </a:br>
            <a:r>
              <a:rPr lang="en-US" dirty="0" smtClean="0"/>
              <a:t>garment </a:t>
            </a:r>
            <a:r>
              <a:rPr lang="en-US" dirty="0" smtClean="0"/>
              <a:t>certification</a:t>
            </a:r>
          </a:p>
          <a:p>
            <a:pPr lvl="1"/>
            <a:r>
              <a:rPr lang="en-US" dirty="0"/>
              <a:t>30 companies manufacturing cotton and </a:t>
            </a:r>
            <a:r>
              <a:rPr lang="en-US" dirty="0" smtClean="0"/>
              <a:t/>
            </a:r>
            <a:br>
              <a:rPr lang="en-US" dirty="0" smtClean="0"/>
            </a:br>
            <a:r>
              <a:rPr lang="en-US" dirty="0" smtClean="0"/>
              <a:t>cotton</a:t>
            </a:r>
            <a:r>
              <a:rPr lang="en-US" dirty="0"/>
              <a:t>/polyester garments with repellent finish </a:t>
            </a:r>
            <a:r>
              <a:rPr lang="en-US" dirty="0" smtClean="0"/>
              <a:t/>
            </a:r>
            <a:br>
              <a:rPr lang="en-US" dirty="0" smtClean="0"/>
            </a:br>
            <a:r>
              <a:rPr lang="en-US" dirty="0" smtClean="0"/>
              <a:t>that </a:t>
            </a:r>
            <a:r>
              <a:rPr lang="en-US" dirty="0"/>
              <a:t>are certified as Level 2 garments in </a:t>
            </a:r>
            <a:r>
              <a:rPr lang="en-US" dirty="0" smtClean="0"/>
              <a:t>Brazil</a:t>
            </a:r>
          </a:p>
          <a:p>
            <a:r>
              <a:rPr lang="en-US" dirty="0">
                <a:solidFill>
                  <a:srgbClr val="0000FF"/>
                </a:solidFill>
              </a:rPr>
              <a:t>European</a:t>
            </a:r>
            <a:r>
              <a:rPr lang="en-US" dirty="0"/>
              <a:t> Committee for Standards (CEN) </a:t>
            </a:r>
            <a:r>
              <a:rPr lang="en-US" dirty="0" smtClean="0"/>
              <a:t/>
            </a:r>
            <a:br>
              <a:rPr lang="en-US" dirty="0" smtClean="0"/>
            </a:br>
            <a:r>
              <a:rPr lang="en-US" dirty="0" smtClean="0"/>
              <a:t>adopted </a:t>
            </a:r>
            <a:r>
              <a:rPr lang="en-US" dirty="0"/>
              <a:t>the ISO standard as European </a:t>
            </a:r>
            <a:r>
              <a:rPr lang="en-US" dirty="0" smtClean="0"/>
              <a:t/>
            </a:r>
            <a:br>
              <a:rPr lang="en-US" dirty="0" smtClean="0"/>
            </a:br>
            <a:r>
              <a:rPr lang="en-US" dirty="0" smtClean="0"/>
              <a:t>Norm </a:t>
            </a:r>
            <a:r>
              <a:rPr lang="en-US" dirty="0"/>
              <a:t>(EN) </a:t>
            </a:r>
            <a:r>
              <a:rPr lang="en-US" dirty="0" smtClean="0"/>
              <a:t>rather </a:t>
            </a:r>
            <a:r>
              <a:rPr lang="en-US" dirty="0"/>
              <a:t>than to develop a separate </a:t>
            </a:r>
            <a:r>
              <a:rPr lang="en-US" dirty="0" smtClean="0"/>
              <a:t/>
            </a:r>
            <a:br>
              <a:rPr lang="en-US" dirty="0" smtClean="0"/>
            </a:br>
            <a:r>
              <a:rPr lang="en-US" dirty="0" smtClean="0"/>
              <a:t>European </a:t>
            </a:r>
            <a:r>
              <a:rPr lang="en-US" dirty="0" smtClean="0"/>
              <a:t>standard  </a:t>
            </a:r>
            <a:endParaRPr lang="en-US" dirty="0"/>
          </a:p>
        </p:txBody>
      </p:sp>
      <p:pic>
        <p:nvPicPr>
          <p:cNvPr id="4" name="Picture 3" descr="MP9004008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175" y="2515113"/>
            <a:ext cx="2220536" cy="1776429"/>
          </a:xfrm>
          <a:prstGeom prst="rect">
            <a:avLst/>
          </a:prstGeom>
        </p:spPr>
      </p:pic>
      <p:pic>
        <p:nvPicPr>
          <p:cNvPr id="5" name="Picture 4" descr="MC9004380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2175" y="4744092"/>
            <a:ext cx="2113908" cy="2113908"/>
          </a:xfrm>
          <a:prstGeom prst="rect">
            <a:avLst/>
          </a:prstGeom>
        </p:spPr>
      </p:pic>
    </p:spTree>
    <p:extLst>
      <p:ext uri="{BB962C8B-B14F-4D97-AF65-F5344CB8AC3E}">
        <p14:creationId xmlns:p14="http://schemas.microsoft.com/office/powerpoint/2010/main" val="31912507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46664" y="277813"/>
            <a:ext cx="7522599" cy="990600"/>
          </a:xfrm>
        </p:spPr>
        <p:txBody>
          <a:bodyPr/>
          <a:lstStyle/>
          <a:p>
            <a:pPr algn="ctr"/>
            <a:r>
              <a:rPr lang="en-GB" sz="2800" dirty="0" smtClean="0">
                <a:latin typeface="Rockwell"/>
                <a:cs typeface="Rockwell"/>
              </a:rPr>
              <a:t>ISO - Testing </a:t>
            </a:r>
            <a:r>
              <a:rPr lang="en-GB" sz="2800" dirty="0" smtClean="0">
                <a:latin typeface="Rockwell"/>
                <a:cs typeface="Rockwell"/>
              </a:rPr>
              <a:t>Requirements for Level </a:t>
            </a:r>
            <a:r>
              <a:rPr lang="en-GB" sz="2800" dirty="0">
                <a:latin typeface="Rockwell"/>
                <a:cs typeface="Rockwell"/>
              </a:rPr>
              <a:t>1, 2 </a:t>
            </a:r>
            <a:r>
              <a:rPr lang="en-GB" sz="2800" dirty="0" smtClean="0">
                <a:latin typeface="Rockwell"/>
                <a:cs typeface="Rockwell"/>
              </a:rPr>
              <a:t/>
            </a:r>
            <a:br>
              <a:rPr lang="en-GB" sz="2800" dirty="0" smtClean="0">
                <a:latin typeface="Rockwell"/>
                <a:cs typeface="Rockwell"/>
              </a:rPr>
            </a:br>
            <a:r>
              <a:rPr lang="en-GB" sz="2800" dirty="0" smtClean="0">
                <a:latin typeface="Rockwell"/>
                <a:cs typeface="Rockwell"/>
              </a:rPr>
              <a:t>and </a:t>
            </a:r>
            <a:r>
              <a:rPr lang="en-GB" sz="2800" dirty="0">
                <a:latin typeface="Rockwell"/>
                <a:cs typeface="Rockwell"/>
              </a:rPr>
              <a:t>3 </a:t>
            </a:r>
            <a:r>
              <a:rPr lang="en-GB" sz="2800" dirty="0" smtClean="0">
                <a:latin typeface="Rockwell"/>
                <a:cs typeface="Rockwell"/>
              </a:rPr>
              <a:t>Garments</a:t>
            </a:r>
            <a:endParaRPr lang="en-GB" sz="2800" dirty="0">
              <a:latin typeface="Rockwell"/>
              <a:cs typeface="Rockwell"/>
            </a:endParaRPr>
          </a:p>
        </p:txBody>
      </p:sp>
      <p:sp>
        <p:nvSpPr>
          <p:cNvPr id="4" name="Fußzeilenplatzhalter 3"/>
          <p:cNvSpPr>
            <a:spLocks noGrp="1"/>
          </p:cNvSpPr>
          <p:nvPr>
            <p:ph type="ftr"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IPM &amp; Responsible Use Project Team Meeting 22nd June 2010</a:t>
            </a:r>
          </a:p>
        </p:txBody>
      </p:sp>
      <p:sp>
        <p:nvSpPr>
          <p:cNvPr id="5" name="Foliennummernplatzhalter 4"/>
          <p:cNvSpPr>
            <a:spLocks noGrp="1"/>
          </p:cNvSpPr>
          <p:nvPr>
            <p:ph type="sldNum" sz="quarter" idx="12"/>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25BC1E3-6712-D440-A12D-135CD771A3F0}" type="slidenum">
              <a:rPr lang="en-GB"/>
              <a:pPr eaLnBrk="1" hangingPunct="1"/>
              <a:t>12</a:t>
            </a:fld>
            <a:endParaRPr lang="en-GB"/>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664" y="1218178"/>
            <a:ext cx="7522599" cy="518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umsplatzhalter 5"/>
          <p:cNvSpPr>
            <a:spLocks noGrp="1"/>
          </p:cNvSpPr>
          <p:nvPr>
            <p:ph type="dt" sz="quarter" idx="10"/>
          </p:nvPr>
        </p:nvSpPr>
        <p:spPr/>
        <p:txBody>
          <a:bodyPr/>
          <a:lstStyle/>
          <a:p>
            <a:pPr>
              <a:defRPr/>
            </a:pPr>
            <a:r>
              <a:rPr lang="en-US"/>
              <a:t>Hans Felber</a:t>
            </a:r>
            <a:endParaRPr lang="en-GB"/>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8229600" cy="765175"/>
          </a:xfrm>
        </p:spPr>
        <p:txBody>
          <a:bodyPr/>
          <a:lstStyle/>
          <a:p>
            <a:r>
              <a:rPr lang="en-GB" dirty="0">
                <a:latin typeface="Rockwell"/>
                <a:cs typeface="Rockwell"/>
              </a:rPr>
              <a:t>Level of </a:t>
            </a:r>
            <a:r>
              <a:rPr lang="en-GB" dirty="0" smtClean="0">
                <a:latin typeface="Rockwell"/>
                <a:cs typeface="Rockwell"/>
              </a:rPr>
              <a:t>Protection</a:t>
            </a:r>
            <a:endParaRPr lang="en-GB" dirty="0">
              <a:latin typeface="Rockwell"/>
              <a:cs typeface="Rockwell"/>
            </a:endParaRPr>
          </a:p>
        </p:txBody>
      </p:sp>
      <p:sp>
        <p:nvSpPr>
          <p:cNvPr id="5" name="Fußzeilenplatzhalter 4"/>
          <p:cNvSpPr>
            <a:spLocks noGrp="1"/>
          </p:cNvSpPr>
          <p:nvPr>
            <p:ph type="ftr"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IPM &amp; Responsible Use Project Team Meeting 22nd June 2010</a:t>
            </a:r>
          </a:p>
        </p:txBody>
      </p:sp>
      <p:sp>
        <p:nvSpPr>
          <p:cNvPr id="6" name="Foliennummernplatzhalter 5"/>
          <p:cNvSpPr>
            <a:spLocks noGrp="1"/>
          </p:cNvSpPr>
          <p:nvPr>
            <p:ph type="sldNum" sz="quarter" idx="12"/>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A7C0F4B-E9CA-D341-88EB-2D4BA0C4399C}" type="slidenum">
              <a:rPr lang="en-GB"/>
              <a:pPr eaLnBrk="1" hangingPunct="1"/>
              <a:t>13</a:t>
            </a:fld>
            <a:endParaRPr lang="en-GB"/>
          </a:p>
        </p:txBody>
      </p:sp>
      <p:graphicFrame>
        <p:nvGraphicFramePr>
          <p:cNvPr id="7" name="Tabelle 6"/>
          <p:cNvGraphicFramePr>
            <a:graphicFrameLocks noGrp="1"/>
          </p:cNvGraphicFramePr>
          <p:nvPr>
            <p:extLst>
              <p:ext uri="{D42A27DB-BD31-4B8C-83A1-F6EECF244321}">
                <p14:modId xmlns:p14="http://schemas.microsoft.com/office/powerpoint/2010/main" val="506374723"/>
              </p:ext>
            </p:extLst>
          </p:nvPr>
        </p:nvGraphicFramePr>
        <p:xfrm>
          <a:off x="209607" y="1133475"/>
          <a:ext cx="8760832" cy="4919697"/>
        </p:xfrm>
        <a:graphic>
          <a:graphicData uri="http://schemas.openxmlformats.org/drawingml/2006/table">
            <a:tbl>
              <a:tblPr/>
              <a:tblGrid>
                <a:gridCol w="2028824"/>
                <a:gridCol w="1613837"/>
                <a:gridCol w="876084"/>
                <a:gridCol w="876084"/>
                <a:gridCol w="1890496"/>
                <a:gridCol w="1475507"/>
              </a:tblGrid>
              <a:tr h="435716">
                <a:tc gridSpan="6">
                  <a:txBody>
                    <a:bodyPr/>
                    <a:lstStyle/>
                    <a:p>
                      <a:pPr algn="l">
                        <a:spcAft>
                          <a:spcPts val="600"/>
                        </a:spcAft>
                      </a:pPr>
                      <a:r>
                        <a:rPr lang="en-GB" sz="2000" b="1" dirty="0">
                          <a:latin typeface="Rockwell"/>
                          <a:ea typeface="Times New Roman"/>
                          <a:cs typeface="Rockwell"/>
                        </a:rPr>
                        <a:t>Protection increasing</a:t>
                      </a:r>
                      <a:endParaRPr lang="en-GB" sz="2000" dirty="0">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l">
                        <a:spcAft>
                          <a:spcPts val="600"/>
                        </a:spcAft>
                      </a:pPr>
                      <a:endParaRPr lang="en-GB" sz="2000" dirty="0">
                        <a:latin typeface="Arial"/>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r>
              <a:tr h="725721">
                <a:tc>
                  <a:txBody>
                    <a:bodyPr/>
                    <a:lstStyle/>
                    <a:p>
                      <a:pPr algn="ctr">
                        <a:spcAft>
                          <a:spcPts val="0"/>
                        </a:spcAft>
                      </a:pPr>
                      <a:r>
                        <a:rPr lang="en-GB" sz="2000" dirty="0" smtClean="0">
                          <a:solidFill>
                            <a:srgbClr val="002060"/>
                          </a:solidFill>
                          <a:latin typeface="Rockwell"/>
                          <a:ea typeface="Times New Roman"/>
                          <a:cs typeface="Rockwell"/>
                        </a:rPr>
                        <a:t>Level of protection</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spcAft>
                          <a:spcPts val="0"/>
                        </a:spcAft>
                      </a:pPr>
                      <a:r>
                        <a:rPr lang="en-GB" sz="2000" b="0" dirty="0" smtClean="0">
                          <a:solidFill>
                            <a:srgbClr val="002060"/>
                          </a:solidFill>
                          <a:latin typeface="Rockwell"/>
                          <a:ea typeface="Times New Roman"/>
                          <a:cs typeface="Rockwell"/>
                        </a:rPr>
                        <a:t>NO PPE</a:t>
                      </a:r>
                    </a:p>
                    <a:p>
                      <a:pPr algn="ctr">
                        <a:spcAft>
                          <a:spcPts val="0"/>
                        </a:spcAft>
                      </a:pPr>
                      <a:r>
                        <a:rPr lang="en-GB" sz="2000" b="0" dirty="0" smtClean="0">
                          <a:solidFill>
                            <a:srgbClr val="002060"/>
                          </a:solidFill>
                          <a:latin typeface="Rockwell"/>
                          <a:ea typeface="Times New Roman"/>
                          <a:cs typeface="Rockwell"/>
                        </a:rPr>
                        <a:t>MWCS</a:t>
                      </a:r>
                      <a:endParaRPr lang="en-GB" sz="2000" b="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tc gridSpan="2">
                  <a:txBody>
                    <a:bodyPr/>
                    <a:lstStyle/>
                    <a:p>
                      <a:pPr algn="ctr">
                        <a:spcAft>
                          <a:spcPts val="0"/>
                        </a:spcAft>
                      </a:pPr>
                      <a:r>
                        <a:rPr lang="en-GB" sz="2000" b="0" dirty="0">
                          <a:solidFill>
                            <a:srgbClr val="002060"/>
                          </a:solidFill>
                          <a:latin typeface="Rockwell"/>
                          <a:ea typeface="Times New Roman"/>
                          <a:cs typeface="Rockwell"/>
                        </a:rPr>
                        <a:t>1</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hMerge="1">
                  <a:txBody>
                    <a:bodyPr/>
                    <a:lstStyle/>
                    <a:p>
                      <a:endParaRPr lang="en-GB"/>
                    </a:p>
                  </a:txBody>
                  <a:tcPr/>
                </a:tc>
                <a:tc>
                  <a:txBody>
                    <a:bodyPr/>
                    <a:lstStyle/>
                    <a:p>
                      <a:pPr algn="ctr">
                        <a:spcAft>
                          <a:spcPts val="0"/>
                        </a:spcAft>
                      </a:pPr>
                      <a:r>
                        <a:rPr lang="en-GB" sz="2000" b="0" dirty="0">
                          <a:solidFill>
                            <a:srgbClr val="002060"/>
                          </a:solidFill>
                          <a:latin typeface="Rockwell"/>
                          <a:ea typeface="Times New Roman"/>
                          <a:cs typeface="Rockwell"/>
                        </a:rPr>
                        <a:t>2</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9966"/>
                    </a:solidFill>
                  </a:tcPr>
                </a:tc>
                <a:tc>
                  <a:txBody>
                    <a:bodyPr/>
                    <a:lstStyle/>
                    <a:p>
                      <a:pPr algn="ctr">
                        <a:spcAft>
                          <a:spcPts val="0"/>
                        </a:spcAft>
                      </a:pPr>
                      <a:r>
                        <a:rPr lang="en-GB" sz="2000" b="0" dirty="0">
                          <a:solidFill>
                            <a:srgbClr val="002060"/>
                          </a:solidFill>
                          <a:latin typeface="Rockwell"/>
                          <a:ea typeface="Times New Roman"/>
                          <a:cs typeface="Rockwell"/>
                        </a:rPr>
                        <a:t>3</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B0F0"/>
                    </a:solidFill>
                  </a:tcPr>
                </a:tc>
              </a:tr>
              <a:tr h="435716">
                <a:tc>
                  <a:txBody>
                    <a:bodyPr/>
                    <a:lstStyle/>
                    <a:p>
                      <a:pPr>
                        <a:spcAft>
                          <a:spcPts val="600"/>
                        </a:spcAft>
                      </a:pP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spcAft>
                          <a:spcPts val="600"/>
                        </a:spcAft>
                      </a:pP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0"/>
                        </a:spcAft>
                      </a:pPr>
                      <a:r>
                        <a:rPr lang="en-GB" sz="2000" dirty="0">
                          <a:solidFill>
                            <a:srgbClr val="002060"/>
                          </a:solidFill>
                          <a:latin typeface="Rockwell"/>
                          <a:ea typeface="Times New Roman"/>
                          <a:cs typeface="Rockwell"/>
                        </a:rPr>
                        <a:t>1a</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ctr">
                        <a:spcAft>
                          <a:spcPts val="0"/>
                        </a:spcAft>
                      </a:pPr>
                      <a:r>
                        <a:rPr lang="en-GB" sz="2000" dirty="0" smtClean="0">
                          <a:solidFill>
                            <a:srgbClr val="002060"/>
                          </a:solidFill>
                          <a:latin typeface="Rockwell"/>
                          <a:ea typeface="Times New Roman"/>
                          <a:cs typeface="Rockwell"/>
                        </a:rPr>
                        <a:t>1b</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spcAft>
                          <a:spcPts val="0"/>
                        </a:spcAft>
                      </a:pP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9966"/>
                    </a:solidFill>
                  </a:tcPr>
                </a:tc>
                <a:tc>
                  <a:txBody>
                    <a:bodyPr/>
                    <a:lstStyle/>
                    <a:p>
                      <a:pPr algn="ctr">
                        <a:spcAft>
                          <a:spcPts val="0"/>
                        </a:spcAft>
                      </a:pPr>
                      <a:r>
                        <a:rPr lang="en-GB" sz="2000" dirty="0">
                          <a:solidFill>
                            <a:srgbClr val="002060"/>
                          </a:solidFill>
                          <a:latin typeface="Rockwell"/>
                          <a:ea typeface="Times New Roman"/>
                          <a:cs typeface="Rockwell"/>
                        </a:rPr>
                        <a:t>3a</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00B0F0"/>
                    </a:solidFill>
                  </a:tcPr>
                </a:tc>
              </a:tr>
              <a:tr h="2408144">
                <a:tc>
                  <a:txBody>
                    <a:bodyPr/>
                    <a:lstStyle/>
                    <a:p>
                      <a:pPr algn="ctr">
                        <a:spcAft>
                          <a:spcPts val="0"/>
                        </a:spcAft>
                      </a:pPr>
                      <a:r>
                        <a:rPr lang="en-GB" sz="2000" dirty="0" smtClean="0">
                          <a:solidFill>
                            <a:srgbClr val="002060"/>
                          </a:solidFill>
                          <a:latin typeface="Rockwell"/>
                          <a:ea typeface="Times New Roman"/>
                          <a:cs typeface="Rockwell"/>
                        </a:rPr>
                        <a:t>Material</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GB" sz="2000" dirty="0" smtClean="0">
                          <a:solidFill>
                            <a:srgbClr val="002060"/>
                          </a:solidFill>
                          <a:latin typeface="Rockwell"/>
                          <a:ea typeface="Times New Roman"/>
                          <a:cs typeface="Rockwell"/>
                        </a:rPr>
                        <a:t>Long sleeved shirt and trousers</a:t>
                      </a:r>
                    </a:p>
                    <a:p>
                      <a:pPr algn="ctr">
                        <a:spcAft>
                          <a:spcPts val="0"/>
                        </a:spcAft>
                      </a:pPr>
                      <a:endParaRPr lang="en-GB" sz="2000" dirty="0" smtClean="0">
                        <a:solidFill>
                          <a:srgbClr val="002060"/>
                        </a:solidFill>
                        <a:latin typeface="Rockwell"/>
                        <a:ea typeface="Times New Roman"/>
                        <a:cs typeface="Rockwell"/>
                      </a:endParaRPr>
                    </a:p>
                    <a:p>
                      <a:pPr algn="ctr">
                        <a:spcAft>
                          <a:spcPts val="0"/>
                        </a:spcAft>
                      </a:pPr>
                      <a:r>
                        <a:rPr lang="en-GB" sz="2000" dirty="0" smtClean="0">
                          <a:solidFill>
                            <a:srgbClr val="002060"/>
                          </a:solidFill>
                          <a:latin typeface="Rockwell"/>
                          <a:ea typeface="Times New Roman"/>
                          <a:cs typeface="Rockwell"/>
                        </a:rPr>
                        <a:t>Work clothing</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a:spcAft>
                          <a:spcPts val="600"/>
                        </a:spcAft>
                      </a:pPr>
                      <a:r>
                        <a:rPr lang="en-GB" sz="2000" dirty="0">
                          <a:solidFill>
                            <a:srgbClr val="002060"/>
                          </a:solidFill>
                          <a:latin typeface="Rockwell"/>
                          <a:ea typeface="Times New Roman"/>
                          <a:cs typeface="Rockwell"/>
                        </a:rPr>
                        <a:t>Porous</a:t>
                      </a:r>
                    </a:p>
                    <a:p>
                      <a:pPr algn="ctr">
                        <a:spcAft>
                          <a:spcPts val="0"/>
                        </a:spcAft>
                      </a:pPr>
                      <a:r>
                        <a:rPr lang="en-GB" sz="2000" dirty="0" smtClean="0">
                          <a:solidFill>
                            <a:srgbClr val="002060"/>
                          </a:solidFill>
                          <a:latin typeface="Rockwell"/>
                          <a:ea typeface="Times New Roman"/>
                          <a:cs typeface="Rockwell"/>
                        </a:rPr>
                        <a:t>Poly./cotton </a:t>
                      </a:r>
                      <a:r>
                        <a:rPr lang="en-GB" sz="2000" dirty="0">
                          <a:solidFill>
                            <a:srgbClr val="002060"/>
                          </a:solidFill>
                          <a:latin typeface="Rockwell"/>
                          <a:ea typeface="Times New Roman"/>
                          <a:cs typeface="Rockwell"/>
                        </a:rPr>
                        <a:t>or</a:t>
                      </a:r>
                    </a:p>
                    <a:p>
                      <a:pPr algn="ctr">
                        <a:spcAft>
                          <a:spcPts val="600"/>
                        </a:spcAft>
                      </a:pPr>
                      <a:r>
                        <a:rPr lang="en-GB" sz="2000" dirty="0">
                          <a:solidFill>
                            <a:srgbClr val="002060"/>
                          </a:solidFill>
                          <a:latin typeface="Rockwell"/>
                          <a:ea typeface="Times New Roman"/>
                          <a:cs typeface="Rockwell"/>
                        </a:rPr>
                        <a:t>cotton</a:t>
                      </a: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c>
                  <a:txBody>
                    <a:bodyPr/>
                    <a:lstStyle/>
                    <a:p>
                      <a:pPr algn="ctr">
                        <a:spcAft>
                          <a:spcPts val="600"/>
                        </a:spcAft>
                      </a:pPr>
                      <a:r>
                        <a:rPr lang="en-GB" sz="2000" dirty="0">
                          <a:solidFill>
                            <a:srgbClr val="002060"/>
                          </a:solidFill>
                          <a:latin typeface="Rockwell"/>
                          <a:ea typeface="Times New Roman"/>
                          <a:cs typeface="Rockwell"/>
                        </a:rPr>
                        <a:t>Porous</a:t>
                      </a:r>
                    </a:p>
                    <a:p>
                      <a:pPr algn="ctr">
                        <a:spcAft>
                          <a:spcPts val="600"/>
                        </a:spcAft>
                      </a:pPr>
                      <a:r>
                        <a:rPr lang="en-GB" sz="2000" dirty="0" smtClean="0">
                          <a:solidFill>
                            <a:srgbClr val="002060"/>
                          </a:solidFill>
                          <a:latin typeface="Rockwell"/>
                          <a:ea typeface="Times New Roman"/>
                          <a:cs typeface="Rockwell"/>
                        </a:rPr>
                        <a:t>Poly./</a:t>
                      </a:r>
                      <a:r>
                        <a:rPr lang="en-GB" sz="2000" dirty="0">
                          <a:solidFill>
                            <a:srgbClr val="002060"/>
                          </a:solidFill>
                          <a:latin typeface="Rockwell"/>
                          <a:ea typeface="Times New Roman"/>
                          <a:cs typeface="Rockwell"/>
                        </a:rPr>
                        <a:t>cotton or cotton with water repellent finish</a:t>
                      </a:r>
                    </a:p>
                    <a:p>
                      <a:pPr algn="ctr">
                        <a:spcAft>
                          <a:spcPts val="600"/>
                        </a:spcAft>
                      </a:pPr>
                      <a:r>
                        <a:rPr lang="en-GB" sz="2000" dirty="0" smtClean="0">
                          <a:solidFill>
                            <a:srgbClr val="002060"/>
                          </a:solidFill>
                          <a:latin typeface="Rockwell"/>
                          <a:ea typeface="Times New Roman"/>
                          <a:cs typeface="Rockwell"/>
                        </a:rPr>
                        <a:t>Spray tight garments</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lgn="ctr">
                        <a:spcAft>
                          <a:spcPts val="600"/>
                        </a:spcAft>
                      </a:pPr>
                      <a:r>
                        <a:rPr lang="en-GB" sz="2000" dirty="0" smtClean="0">
                          <a:solidFill>
                            <a:srgbClr val="002060"/>
                          </a:solidFill>
                          <a:latin typeface="Rockwell"/>
                          <a:ea typeface="Times New Roman"/>
                          <a:cs typeface="Rockwell"/>
                        </a:rPr>
                        <a:t>Liquid tight impervious garments</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r h="914366">
                <a:tc>
                  <a:txBody>
                    <a:bodyPr/>
                    <a:lstStyle/>
                    <a:p>
                      <a:pPr algn="ctr">
                        <a:spcAft>
                          <a:spcPts val="0"/>
                        </a:spcAft>
                      </a:pPr>
                      <a:r>
                        <a:rPr lang="en-GB" sz="2000" dirty="0" smtClean="0">
                          <a:solidFill>
                            <a:srgbClr val="002060"/>
                          </a:solidFill>
                          <a:latin typeface="Rockwell"/>
                          <a:ea typeface="Times New Roman"/>
                          <a:cs typeface="Rockwell"/>
                        </a:rPr>
                        <a:t>Proposed exposure reduction factor </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spcAft>
                          <a:spcPts val="0"/>
                        </a:spcAft>
                      </a:pPr>
                      <a:r>
                        <a:rPr lang="en-GB" sz="2000" dirty="0" smtClean="0">
                          <a:solidFill>
                            <a:srgbClr val="002060"/>
                          </a:solidFill>
                          <a:latin typeface="Rockwell"/>
                          <a:ea typeface="Times New Roman"/>
                          <a:cs typeface="Rockwell"/>
                        </a:rPr>
                        <a:t>0.1</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a:spcAft>
                          <a:spcPts val="600"/>
                        </a:spcAft>
                      </a:pPr>
                      <a:r>
                        <a:rPr lang="en-GB" sz="2000" dirty="0" smtClean="0">
                          <a:solidFill>
                            <a:srgbClr val="002060"/>
                          </a:solidFill>
                          <a:latin typeface="Rockwell"/>
                          <a:ea typeface="Times New Roman"/>
                          <a:cs typeface="Rockwell"/>
                        </a:rPr>
                        <a:t>0.05</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GB"/>
                    </a:p>
                  </a:txBody>
                  <a:tcPr/>
                </a:tc>
                <a:tc>
                  <a:txBody>
                    <a:bodyPr/>
                    <a:lstStyle/>
                    <a:p>
                      <a:pPr algn="ctr">
                        <a:spcAft>
                          <a:spcPts val="600"/>
                        </a:spcAft>
                      </a:pPr>
                      <a:r>
                        <a:rPr lang="en-GB" sz="2000" dirty="0" smtClean="0">
                          <a:solidFill>
                            <a:srgbClr val="002060"/>
                          </a:solidFill>
                          <a:latin typeface="Rockwell"/>
                          <a:ea typeface="Times New Roman"/>
                          <a:cs typeface="Rockwell"/>
                        </a:rPr>
                        <a:t>0.01</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66"/>
                    </a:solidFill>
                  </a:tcPr>
                </a:tc>
                <a:tc>
                  <a:txBody>
                    <a:bodyPr/>
                    <a:lstStyle/>
                    <a:p>
                      <a:pPr>
                        <a:spcAft>
                          <a:spcPts val="600"/>
                        </a:spcAft>
                      </a:pPr>
                      <a:r>
                        <a:rPr lang="en-GB" sz="2000" dirty="0" smtClean="0">
                          <a:solidFill>
                            <a:srgbClr val="002060"/>
                          </a:solidFill>
                          <a:latin typeface="Rockwell"/>
                          <a:ea typeface="Times New Roman"/>
                          <a:cs typeface="Rockwell"/>
                        </a:rPr>
                        <a:t>0.002</a:t>
                      </a:r>
                      <a:endParaRPr lang="en-GB" sz="2000" dirty="0">
                        <a:solidFill>
                          <a:srgbClr val="002060"/>
                        </a:solidFill>
                        <a:latin typeface="Rockwell"/>
                        <a:ea typeface="Times New Roman"/>
                        <a:cs typeface="Rockwell"/>
                      </a:endParaRPr>
                    </a:p>
                  </a:txBody>
                  <a:tcPr marL="68575" marR="685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r>
            </a:tbl>
          </a:graphicData>
        </a:graphic>
      </p:graphicFrame>
      <p:cxnSp>
        <p:nvCxnSpPr>
          <p:cNvPr id="10" name="Gerade Verbindung mit Pfeil 9"/>
          <p:cNvCxnSpPr/>
          <p:nvPr/>
        </p:nvCxnSpPr>
        <p:spPr>
          <a:xfrm>
            <a:off x="3132138" y="1358900"/>
            <a:ext cx="5580062"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Datumsplatzhalter 7"/>
          <p:cNvSpPr>
            <a:spLocks noGrp="1"/>
          </p:cNvSpPr>
          <p:nvPr>
            <p:ph type="dt" sz="quarter" idx="10"/>
          </p:nvPr>
        </p:nvSpPr>
        <p:spPr/>
        <p:txBody>
          <a:bodyPr/>
          <a:lstStyle/>
          <a:p>
            <a:pPr>
              <a:defRPr/>
            </a:pPr>
            <a:r>
              <a:rPr lang="en-US"/>
              <a:t>Hans Felber</a:t>
            </a:r>
            <a:endParaRPr lang="en-GB"/>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Rockwell"/>
                <a:cs typeface="Rockwell"/>
              </a:rPr>
              <a:t>What </a:t>
            </a:r>
            <a:r>
              <a:rPr lang="en-GB" dirty="0" smtClean="0">
                <a:latin typeface="Rockwell"/>
                <a:cs typeface="Rockwell"/>
              </a:rPr>
              <a:t>levels 1</a:t>
            </a:r>
            <a:r>
              <a:rPr lang="en-GB" dirty="0">
                <a:latin typeface="Rockwell"/>
                <a:cs typeface="Rockwell"/>
              </a:rPr>
              <a:t>, 2 and 3 </a:t>
            </a:r>
            <a:r>
              <a:rPr lang="en-GB" dirty="0" smtClean="0">
                <a:latin typeface="Rockwell"/>
                <a:cs typeface="Rockwell"/>
              </a:rPr>
              <a:t>mean </a:t>
            </a:r>
            <a:r>
              <a:rPr lang="en-GB" dirty="0" smtClean="0">
                <a:latin typeface="Rockwell"/>
                <a:cs typeface="Rockwell"/>
              </a:rPr>
              <a:t>in </a:t>
            </a:r>
            <a:r>
              <a:rPr lang="en-GB" dirty="0" smtClean="0">
                <a:latin typeface="Rockwell"/>
                <a:cs typeface="Rockwell"/>
              </a:rPr>
              <a:t>practice</a:t>
            </a:r>
            <a:r>
              <a:rPr lang="en-GB" dirty="0">
                <a:latin typeface="Rockwell"/>
                <a:cs typeface="Rockwell"/>
              </a:rPr>
              <a:t>? </a:t>
            </a:r>
          </a:p>
        </p:txBody>
      </p:sp>
      <p:sp>
        <p:nvSpPr>
          <p:cNvPr id="3" name="Inhaltsplatzhalter 2"/>
          <p:cNvSpPr>
            <a:spLocks noGrp="1"/>
          </p:cNvSpPr>
          <p:nvPr>
            <p:ph idx="1"/>
          </p:nvPr>
        </p:nvSpPr>
        <p:spPr>
          <a:xfrm>
            <a:off x="457200" y="1808163"/>
            <a:ext cx="8229600" cy="4322762"/>
          </a:xfrm>
        </p:spPr>
        <p:txBody>
          <a:bodyPr>
            <a:normAutofit lnSpcReduction="10000"/>
          </a:bodyPr>
          <a:lstStyle/>
          <a:p>
            <a:pPr>
              <a:buBlip>
                <a:blip r:embed="rId2"/>
              </a:buBlip>
              <a:defRPr/>
            </a:pPr>
            <a:r>
              <a:rPr lang="en-GB" sz="2400" dirty="0" smtClean="0">
                <a:solidFill>
                  <a:srgbClr val="0000FF"/>
                </a:solidFill>
              </a:rPr>
              <a:t>No PPE</a:t>
            </a:r>
            <a:r>
              <a:rPr lang="en-GB" sz="2400" dirty="0">
                <a:solidFill>
                  <a:srgbClr val="0000FF"/>
                </a:solidFill>
              </a:rPr>
              <a:t>: </a:t>
            </a:r>
            <a:r>
              <a:rPr lang="en-GB" sz="2400" dirty="0" smtClean="0">
                <a:solidFill>
                  <a:srgbClr val="0000FF"/>
                </a:solidFill>
              </a:rPr>
              <a:t> </a:t>
            </a:r>
            <a:r>
              <a:rPr lang="en-GB" sz="2400" dirty="0" smtClean="0"/>
              <a:t>normal work clothing</a:t>
            </a:r>
            <a:endParaRPr lang="en-GB" sz="2400" dirty="0" smtClean="0">
              <a:solidFill>
                <a:srgbClr val="0000FF"/>
              </a:solidFill>
            </a:endParaRPr>
          </a:p>
          <a:p>
            <a:pPr>
              <a:buFont typeface="Wingdings" pitchFamily="2" charset="2"/>
              <a:buBlip>
                <a:blip r:embed="rId2"/>
              </a:buBlip>
              <a:defRPr/>
            </a:pPr>
            <a:r>
              <a:rPr lang="en-GB" sz="2400" dirty="0" smtClean="0">
                <a:solidFill>
                  <a:srgbClr val="0000FF"/>
                </a:solidFill>
                <a:ea typeface="+mn-ea"/>
              </a:rPr>
              <a:t>PPE Level 1: </a:t>
            </a:r>
            <a:r>
              <a:rPr lang="en-GB" sz="2400" dirty="0" smtClean="0">
                <a:ea typeface="+mn-ea"/>
              </a:rPr>
              <a:t>porous breathable garments made from cotton or polyester/cotton, woven, twill (as used in most industry operator exposure studies)</a:t>
            </a:r>
          </a:p>
          <a:p>
            <a:pPr>
              <a:buFont typeface="Wingdings" pitchFamily="2" charset="2"/>
              <a:buBlip>
                <a:blip r:embed="rId2"/>
              </a:buBlip>
              <a:defRPr/>
            </a:pPr>
            <a:r>
              <a:rPr lang="en-GB" sz="2400" dirty="0" smtClean="0">
                <a:solidFill>
                  <a:srgbClr val="0000FF"/>
                </a:solidFill>
                <a:ea typeface="+mn-ea"/>
              </a:rPr>
              <a:t>PPE Level 2: </a:t>
            </a:r>
            <a:r>
              <a:rPr lang="en-GB" sz="2400" dirty="0" smtClean="0">
                <a:ea typeface="+mn-ea"/>
              </a:rPr>
              <a:t>porous breathable garments made from cotton or polyester/cotton with </a:t>
            </a:r>
            <a:r>
              <a:rPr lang="en-GB" sz="2400" dirty="0" smtClean="0">
                <a:solidFill>
                  <a:srgbClr val="FF0000"/>
                </a:solidFill>
                <a:ea typeface="+mn-ea"/>
              </a:rPr>
              <a:t>water repellent finish</a:t>
            </a:r>
            <a:r>
              <a:rPr lang="en-GB" sz="2400" dirty="0" smtClean="0">
                <a:ea typeface="+mn-ea"/>
              </a:rPr>
              <a:t>, but also single use garments similar to the European chemical protective clothing type 4 </a:t>
            </a:r>
            <a:r>
              <a:rPr lang="en-GB" sz="2400" dirty="0" smtClean="0">
                <a:solidFill>
                  <a:schemeClr val="accent5">
                    <a:lumMod val="75000"/>
                  </a:schemeClr>
                </a:solidFill>
                <a:ea typeface="+mn-ea"/>
              </a:rPr>
              <a:t>(spray tight). </a:t>
            </a:r>
          </a:p>
          <a:p>
            <a:pPr>
              <a:buFont typeface="Wingdings" pitchFamily="2" charset="2"/>
              <a:buBlip>
                <a:blip r:embed="rId2"/>
              </a:buBlip>
              <a:defRPr/>
            </a:pPr>
            <a:r>
              <a:rPr lang="en-GB" sz="2400" dirty="0" smtClean="0">
                <a:solidFill>
                  <a:srgbClr val="0000FF"/>
                </a:solidFill>
                <a:ea typeface="+mn-ea"/>
              </a:rPr>
              <a:t>PPE Level 3: </a:t>
            </a:r>
            <a:r>
              <a:rPr lang="en-GB" sz="2400" dirty="0" smtClean="0">
                <a:solidFill>
                  <a:srgbClr val="FF0000"/>
                </a:solidFill>
                <a:ea typeface="+mn-ea"/>
              </a:rPr>
              <a:t>impervious</a:t>
            </a:r>
            <a:r>
              <a:rPr lang="en-GB" sz="2400" dirty="0" smtClean="0">
                <a:ea typeface="+mn-ea"/>
              </a:rPr>
              <a:t> coveralls like the European chemical protective clothing type 3 </a:t>
            </a:r>
            <a:r>
              <a:rPr lang="en-GB" sz="2400" dirty="0" smtClean="0">
                <a:solidFill>
                  <a:srgbClr val="C96D07"/>
                </a:solidFill>
                <a:ea typeface="+mn-ea"/>
              </a:rPr>
              <a:t>(liquid tight).</a:t>
            </a:r>
          </a:p>
          <a:p>
            <a:pPr>
              <a:buFont typeface="Wingdings" pitchFamily="2" charset="2"/>
              <a:buBlip>
                <a:blip r:embed="rId2"/>
              </a:buBlip>
              <a:defRPr/>
            </a:pPr>
            <a:endParaRPr lang="en-GB" dirty="0">
              <a:ea typeface="+mn-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Labeling for </a:t>
            </a:r>
            <a:r>
              <a:rPr lang="en-US" dirty="0" smtClean="0"/>
              <a:t>Garments</a:t>
            </a:r>
            <a:endParaRPr lang="en-US" dirty="0"/>
          </a:p>
        </p:txBody>
      </p:sp>
      <p:sp>
        <p:nvSpPr>
          <p:cNvPr id="3" name="Content Placeholder 2"/>
          <p:cNvSpPr>
            <a:spLocks noGrp="1"/>
          </p:cNvSpPr>
          <p:nvPr>
            <p:ph idx="1"/>
          </p:nvPr>
        </p:nvSpPr>
        <p:spPr>
          <a:xfrm>
            <a:off x="498474" y="1600200"/>
            <a:ext cx="8058325" cy="4525963"/>
          </a:xfrm>
        </p:spPr>
        <p:txBody>
          <a:bodyPr>
            <a:noAutofit/>
          </a:bodyPr>
          <a:lstStyle/>
          <a:p>
            <a:r>
              <a:rPr lang="en-US" sz="2800" dirty="0" smtClean="0"/>
              <a:t>Brazil – must wear certified Level 2 garment </a:t>
            </a:r>
            <a:r>
              <a:rPr lang="en-US" sz="2800" dirty="0" smtClean="0"/>
              <a:t/>
            </a:r>
            <a:br>
              <a:rPr lang="en-US" sz="2800" dirty="0" smtClean="0"/>
            </a:br>
            <a:r>
              <a:rPr lang="en-US" sz="2400" dirty="0" smtClean="0">
                <a:sym typeface="Wingdings"/>
              </a:rPr>
              <a:t> </a:t>
            </a:r>
            <a:r>
              <a:rPr lang="en-US" sz="2400" dirty="0" smtClean="0">
                <a:sym typeface="Wingdings"/>
              </a:rPr>
              <a:t>Level 3</a:t>
            </a:r>
            <a:endParaRPr lang="en-US" sz="2800" dirty="0" smtClean="0"/>
          </a:p>
          <a:p>
            <a:r>
              <a:rPr lang="en-US" sz="2800" dirty="0" smtClean="0"/>
              <a:t>US – minimum long sleeved shirt, long pant </a:t>
            </a:r>
            <a:r>
              <a:rPr lang="en-US" sz="2400" dirty="0" smtClean="0">
                <a:sym typeface="Wingdings"/>
              </a:rPr>
              <a:t> then another layer of clothing – no garment standard</a:t>
            </a:r>
          </a:p>
          <a:p>
            <a:r>
              <a:rPr lang="en-US" sz="2800" dirty="0" smtClean="0">
                <a:sym typeface="Wingdings"/>
              </a:rPr>
              <a:t>Europe varies</a:t>
            </a:r>
          </a:p>
          <a:p>
            <a:pPr lvl="1"/>
            <a:r>
              <a:rPr lang="en-US" sz="2400" dirty="0" smtClean="0">
                <a:sym typeface="Wingdings"/>
              </a:rPr>
              <a:t>“wear protective clothing”</a:t>
            </a:r>
          </a:p>
          <a:p>
            <a:pPr lvl="1"/>
            <a:r>
              <a:rPr lang="en-US" sz="2400" dirty="0" smtClean="0">
                <a:sym typeface="Wingdings"/>
              </a:rPr>
              <a:t>PPE clothing be certified, but not EN standard to certify clothing for pesticide operators</a:t>
            </a:r>
          </a:p>
          <a:p>
            <a:pPr lvl="1"/>
            <a:r>
              <a:rPr lang="en-US" sz="2400" dirty="0" smtClean="0">
                <a:sym typeface="Wingdings"/>
              </a:rPr>
              <a:t>Certified Type 6 and Type 4 typically used for protection</a:t>
            </a:r>
            <a:endParaRPr lang="en-US" sz="2400" dirty="0"/>
          </a:p>
        </p:txBody>
      </p:sp>
    </p:spTree>
    <p:extLst>
      <p:ext uri="{BB962C8B-B14F-4D97-AF65-F5344CB8AC3E}">
        <p14:creationId xmlns:p14="http://schemas.microsoft.com/office/powerpoint/2010/main" val="114818998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IPM &amp; Responsible Use Project Team Meeting 22nd June 2010</a:t>
            </a:r>
          </a:p>
        </p:txBody>
      </p:sp>
      <p:sp>
        <p:nvSpPr>
          <p:cNvPr id="5" name="Foliennummernplatzhalter 4"/>
          <p:cNvSpPr>
            <a:spLocks noGrp="1"/>
          </p:cNvSpPr>
          <p:nvPr>
            <p:ph type="sldNum" sz="quarter" idx="12"/>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009BF0-B06E-9C45-99CD-5DD73A1C8A9A}" type="slidenum">
              <a:rPr lang="en-GB"/>
              <a:pPr eaLnBrk="1" hangingPunct="1"/>
              <a:t>16</a:t>
            </a:fld>
            <a:endParaRPr lang="en-GB"/>
          </a:p>
        </p:txBody>
      </p:sp>
      <p:pic>
        <p:nvPicPr>
          <p:cNvPr id="512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28" y="217194"/>
            <a:ext cx="5580062" cy="2112963"/>
          </a:xfrm>
          <a:prstGeom prst="rect">
            <a:avLst/>
          </a:prstGeom>
          <a:solidFill>
            <a:schemeClr val="accent6">
              <a:lumMod val="40000"/>
              <a:lumOff val="60000"/>
            </a:schemeClr>
          </a:solidFill>
          <a:ln>
            <a:noFill/>
          </a:ln>
        </p:spPr>
      </p:pic>
      <p:sp>
        <p:nvSpPr>
          <p:cNvPr id="7" name="Textfeld 6"/>
          <p:cNvSpPr txBox="1">
            <a:spLocks noChangeArrowheads="1"/>
          </p:cNvSpPr>
          <p:nvPr/>
        </p:nvSpPr>
        <p:spPr bwMode="auto">
          <a:xfrm>
            <a:off x="385763" y="2330157"/>
            <a:ext cx="8596312"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1800"/>
              </a:spcAft>
            </a:pPr>
            <a:r>
              <a:rPr lang="en-GB" sz="2000" dirty="0"/>
              <a:t>A minimum clothing standard proposed for all European member states is</a:t>
            </a:r>
            <a:r>
              <a:rPr lang="en-GB" sz="2000" dirty="0" smtClean="0"/>
              <a:t>:</a:t>
            </a:r>
            <a:endParaRPr lang="en-GB" sz="2000" dirty="0"/>
          </a:p>
          <a:p>
            <a:pPr marL="457200" indent="-457200" eaLnBrk="1" hangingPunct="1">
              <a:spcAft>
                <a:spcPts val="1800"/>
              </a:spcAft>
              <a:buAutoNum type="arabicParenR"/>
            </a:pPr>
            <a:r>
              <a:rPr lang="en-GB" sz="2000" dirty="0" smtClean="0">
                <a:solidFill>
                  <a:srgbClr val="0000FF"/>
                </a:solidFill>
              </a:rPr>
              <a:t>Long</a:t>
            </a:r>
            <a:r>
              <a:rPr lang="en-GB" sz="2000" dirty="0">
                <a:solidFill>
                  <a:srgbClr val="0000FF"/>
                </a:solidFill>
              </a:rPr>
              <a:t>-sleeved cotton or cotton polyester shirt and long cotton or cotton polyester trousers or an all in one cotton or cotton polyester coverall</a:t>
            </a:r>
            <a:r>
              <a:rPr lang="en-GB" sz="2000" dirty="0"/>
              <a:t>; </a:t>
            </a:r>
            <a:endParaRPr lang="en-GB" sz="2000" dirty="0" smtClean="0"/>
          </a:p>
          <a:p>
            <a:pPr marL="457200" indent="-457200" eaLnBrk="1" hangingPunct="1">
              <a:spcAft>
                <a:spcPts val="1800"/>
              </a:spcAft>
              <a:buAutoNum type="arabicParenR"/>
            </a:pPr>
            <a:r>
              <a:rPr lang="en-GB" sz="2000" dirty="0" smtClean="0"/>
              <a:t>Socks </a:t>
            </a:r>
            <a:r>
              <a:rPr lang="en-GB" sz="2000" dirty="0"/>
              <a:t>and sturdy footwear. </a:t>
            </a:r>
            <a:endParaRPr lang="en-GB" sz="2000" dirty="0" smtClean="0"/>
          </a:p>
          <a:p>
            <a:pPr marL="457200" indent="-457200" eaLnBrk="1" hangingPunct="1">
              <a:spcAft>
                <a:spcPts val="1800"/>
              </a:spcAft>
              <a:buAutoNum type="arabicParenR"/>
            </a:pPr>
            <a:r>
              <a:rPr lang="en-GB" sz="2000" dirty="0" smtClean="0"/>
              <a:t>All </a:t>
            </a:r>
            <a:r>
              <a:rPr lang="en-GB" sz="2000" dirty="0"/>
              <a:t>registered product labels </a:t>
            </a:r>
            <a:r>
              <a:rPr lang="en-GB" sz="2000" dirty="0">
                <a:solidFill>
                  <a:srgbClr val="0000FF"/>
                </a:solidFill>
              </a:rPr>
              <a:t>would be required to prominently display the above description as a recommendation for use of products that do not require additional personal protective equipment </a:t>
            </a:r>
            <a:r>
              <a:rPr lang="en-GB" sz="2000" dirty="0"/>
              <a:t>during mixing, loading and application, such as an ISO/</a:t>
            </a:r>
            <a:r>
              <a:rPr lang="en-GB" sz="2000" dirty="0">
                <a:solidFill>
                  <a:srgbClr val="0000FF"/>
                </a:solidFill>
              </a:rPr>
              <a:t>CEN</a:t>
            </a:r>
            <a:r>
              <a:rPr lang="en-GB" sz="2000" dirty="0"/>
              <a:t>/DIN certified, i.e. protective coverall, gloves and respirators. </a:t>
            </a:r>
            <a:endParaRPr lang="en-GB" dirty="0"/>
          </a:p>
        </p:txBody>
      </p:sp>
      <p:sp>
        <p:nvSpPr>
          <p:cNvPr id="8" name="Datumsplatzhalter 7"/>
          <p:cNvSpPr>
            <a:spLocks noGrp="1"/>
          </p:cNvSpPr>
          <p:nvPr>
            <p:ph type="dt" sz="quarter" idx="10"/>
          </p:nvPr>
        </p:nvSpPr>
        <p:spPr/>
        <p:txBody>
          <a:bodyPr/>
          <a:lstStyle/>
          <a:p>
            <a:pPr>
              <a:defRPr/>
            </a:pPr>
            <a:r>
              <a:rPr lang="en-US"/>
              <a:t>Hans Felber</a:t>
            </a:r>
            <a:endParaRPr lang="en-GB"/>
          </a:p>
        </p:txBody>
      </p:sp>
      <p:pic>
        <p:nvPicPr>
          <p:cNvPr id="2" name="Picture 1" descr="MC90043806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4" y="180589"/>
            <a:ext cx="2260691" cy="226069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linds(horizontal)">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8150" y="184150"/>
            <a:ext cx="8229600" cy="1143000"/>
          </a:xfrm>
        </p:spPr>
        <p:txBody>
          <a:bodyPr/>
          <a:lstStyle/>
          <a:p>
            <a:r>
              <a:rPr lang="en-GB" dirty="0">
                <a:latin typeface="Rockwell"/>
                <a:cs typeface="Rockwell"/>
              </a:rPr>
              <a:t>Next </a:t>
            </a:r>
            <a:r>
              <a:rPr lang="en-GB" dirty="0" smtClean="0">
                <a:latin typeface="Rockwell"/>
                <a:cs typeface="Rockwell"/>
              </a:rPr>
              <a:t>Steps for EU</a:t>
            </a:r>
            <a:endParaRPr lang="en-GB" dirty="0">
              <a:latin typeface="Rockwell"/>
              <a:cs typeface="Rockwell"/>
            </a:endParaRPr>
          </a:p>
        </p:txBody>
      </p:sp>
      <p:sp>
        <p:nvSpPr>
          <p:cNvPr id="3" name="Inhaltsplatzhalter 2"/>
          <p:cNvSpPr>
            <a:spLocks noGrp="1"/>
          </p:cNvSpPr>
          <p:nvPr>
            <p:ph idx="1"/>
          </p:nvPr>
        </p:nvSpPr>
        <p:spPr>
          <a:xfrm>
            <a:off x="161925" y="1295400"/>
            <a:ext cx="8820150" cy="4878388"/>
          </a:xfrm>
        </p:spPr>
        <p:txBody>
          <a:bodyPr>
            <a:normAutofit/>
          </a:bodyPr>
          <a:lstStyle/>
          <a:p>
            <a:r>
              <a:rPr lang="en-GB" sz="2300" dirty="0">
                <a:latin typeface="Rockwell"/>
                <a:cs typeface="Rockwell"/>
              </a:rPr>
              <a:t>T</a:t>
            </a:r>
            <a:r>
              <a:rPr lang="en-GB" sz="2300" dirty="0" smtClean="0">
                <a:latin typeface="Rockwell"/>
                <a:cs typeface="Rockwell"/>
              </a:rPr>
              <a:t>he </a:t>
            </a:r>
            <a:r>
              <a:rPr lang="en-GB" sz="2300" dirty="0">
                <a:latin typeface="Rockwell"/>
                <a:cs typeface="Rockwell"/>
              </a:rPr>
              <a:t>standard ISO 27065 </a:t>
            </a:r>
            <a:r>
              <a:rPr lang="en-GB" sz="2300" dirty="0" smtClean="0">
                <a:latin typeface="Rockwell"/>
                <a:cs typeface="Rockwell"/>
              </a:rPr>
              <a:t>is available</a:t>
            </a:r>
            <a:r>
              <a:rPr lang="en-GB" sz="2300" dirty="0">
                <a:latin typeface="Rockwell"/>
                <a:cs typeface="Rockwell"/>
              </a:rPr>
              <a:t>, but </a:t>
            </a:r>
            <a:r>
              <a:rPr lang="en-GB" sz="2300" dirty="0" smtClean="0">
                <a:latin typeface="Rockwell"/>
                <a:cs typeface="Rockwell"/>
              </a:rPr>
              <a:t/>
            </a:r>
            <a:br>
              <a:rPr lang="en-GB" sz="2300" dirty="0" smtClean="0">
                <a:latin typeface="Rockwell"/>
                <a:cs typeface="Rockwell"/>
              </a:rPr>
            </a:br>
            <a:r>
              <a:rPr lang="en-GB" sz="2300" dirty="0" smtClean="0">
                <a:latin typeface="Rockwell"/>
                <a:cs typeface="Rockwell"/>
              </a:rPr>
              <a:t>not </a:t>
            </a:r>
            <a:r>
              <a:rPr lang="en-GB" sz="2300" dirty="0">
                <a:latin typeface="Rockwell"/>
                <a:cs typeface="Rockwell"/>
              </a:rPr>
              <a:t>mandatory for ISO countries.</a:t>
            </a:r>
          </a:p>
          <a:p>
            <a:r>
              <a:rPr lang="en-GB" sz="2300" dirty="0" smtClean="0">
                <a:solidFill>
                  <a:srgbClr val="0000FF"/>
                </a:solidFill>
                <a:latin typeface="Rockwell"/>
                <a:cs typeface="Rockwell"/>
              </a:rPr>
              <a:t>PPP </a:t>
            </a:r>
            <a:r>
              <a:rPr lang="en-GB" sz="2300" dirty="0">
                <a:solidFill>
                  <a:srgbClr val="0000FF"/>
                </a:solidFill>
                <a:latin typeface="Rockwell"/>
                <a:cs typeface="Rockwell"/>
              </a:rPr>
              <a:t>Label: </a:t>
            </a:r>
            <a:r>
              <a:rPr lang="en-GB" sz="2300" dirty="0">
                <a:latin typeface="Rockwell"/>
                <a:cs typeface="Rockwell"/>
              </a:rPr>
              <a:t>It is proposed to determine the </a:t>
            </a:r>
            <a:r>
              <a:rPr lang="en-GB" sz="2300" dirty="0" smtClean="0">
                <a:latin typeface="Rockwell"/>
                <a:cs typeface="Rockwell"/>
              </a:rPr>
              <a:t/>
            </a:r>
            <a:br>
              <a:rPr lang="en-GB" sz="2300" dirty="0" smtClean="0">
                <a:latin typeface="Rockwell"/>
                <a:cs typeface="Rockwell"/>
              </a:rPr>
            </a:br>
            <a:r>
              <a:rPr lang="en-GB" sz="2300" dirty="0" smtClean="0">
                <a:latin typeface="Rockwell"/>
                <a:cs typeface="Rockwell"/>
              </a:rPr>
              <a:t>level </a:t>
            </a:r>
            <a:r>
              <a:rPr lang="en-GB" sz="2300" dirty="0">
                <a:latin typeface="Rockwell"/>
                <a:cs typeface="Rockwell"/>
              </a:rPr>
              <a:t>of protection by a risk assessment and </a:t>
            </a:r>
            <a:r>
              <a:rPr lang="en-GB" sz="2300" dirty="0" smtClean="0">
                <a:latin typeface="Rockwell"/>
                <a:cs typeface="Rockwell"/>
              </a:rPr>
              <a:t/>
            </a:r>
            <a:br>
              <a:rPr lang="en-GB" sz="2300" dirty="0" smtClean="0">
                <a:latin typeface="Rockwell"/>
                <a:cs typeface="Rockwell"/>
              </a:rPr>
            </a:br>
            <a:r>
              <a:rPr lang="en-GB" sz="2300" dirty="0" smtClean="0">
                <a:latin typeface="Rockwell"/>
                <a:cs typeface="Rockwell"/>
              </a:rPr>
              <a:t>to </a:t>
            </a:r>
            <a:r>
              <a:rPr lang="en-GB" sz="2300" dirty="0">
                <a:latin typeface="Rockwell"/>
                <a:cs typeface="Rockwell"/>
              </a:rPr>
              <a:t>indicate it on the label. </a:t>
            </a:r>
          </a:p>
          <a:p>
            <a:r>
              <a:rPr lang="en-GB" sz="2300" dirty="0">
                <a:latin typeface="Rockwell"/>
                <a:cs typeface="Rockwell"/>
              </a:rPr>
              <a:t>In the US a consortium is in discussion to bring together global efforts regarding PPE </a:t>
            </a:r>
            <a:r>
              <a:rPr lang="en-GB" sz="2300" dirty="0" smtClean="0">
                <a:latin typeface="Rockwell"/>
                <a:cs typeface="Rockwell"/>
              </a:rPr>
              <a:t>recommendations. </a:t>
            </a:r>
            <a:r>
              <a:rPr lang="en-GB" sz="2300" dirty="0">
                <a:latin typeface="Rockwell"/>
                <a:cs typeface="Rockwell"/>
              </a:rPr>
              <a:t>The question is whether CLI/CL regions are interested to join the consortium?</a:t>
            </a:r>
          </a:p>
        </p:txBody>
      </p:sp>
      <p:sp>
        <p:nvSpPr>
          <p:cNvPr id="5" name="Fußzeilenplatzhalter 4"/>
          <p:cNvSpPr>
            <a:spLocks noGrp="1"/>
          </p:cNvSpPr>
          <p:nvPr>
            <p:ph type="ftr"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a:t>IPM &amp; Responsible Use Project Team Meeting 22nd June 2010</a:t>
            </a:r>
          </a:p>
        </p:txBody>
      </p:sp>
      <p:sp>
        <p:nvSpPr>
          <p:cNvPr id="6" name="Foliennummernplatzhalter 5"/>
          <p:cNvSpPr>
            <a:spLocks noGrp="1"/>
          </p:cNvSpPr>
          <p:nvPr>
            <p:ph type="sldNum" sz="quarter" idx="12"/>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E23D25B-A6B1-314D-A36D-F116300F3890}" type="slidenum">
              <a:rPr lang="en-GB"/>
              <a:pPr eaLnBrk="1" hangingPunct="1"/>
              <a:t>17</a:t>
            </a:fld>
            <a:endParaRPr lang="en-GB"/>
          </a:p>
        </p:txBody>
      </p:sp>
      <p:sp>
        <p:nvSpPr>
          <p:cNvPr id="7" name="Datumsplatzhalter 6"/>
          <p:cNvSpPr>
            <a:spLocks noGrp="1"/>
          </p:cNvSpPr>
          <p:nvPr>
            <p:ph type="dt" sz="quarter" idx="10"/>
          </p:nvPr>
        </p:nvSpPr>
        <p:spPr/>
        <p:txBody>
          <a:bodyPr/>
          <a:lstStyle/>
          <a:p>
            <a:pPr>
              <a:defRPr/>
            </a:pPr>
            <a:r>
              <a:rPr lang="en-US"/>
              <a:t>Hans Felber</a:t>
            </a:r>
            <a:endParaRPr lang="en-GB"/>
          </a:p>
        </p:txBody>
      </p:sp>
      <p:pic>
        <p:nvPicPr>
          <p:cNvPr id="8" name="Picture 7" descr="MC9004380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907999"/>
            <a:ext cx="2260691" cy="2260691"/>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090" y="164414"/>
            <a:ext cx="2715479" cy="2505346"/>
          </a:xfrm>
          <a:solidFill>
            <a:schemeClr val="bg1"/>
          </a:solidFill>
        </p:spPr>
        <p:txBody>
          <a:bodyPr/>
          <a:lstStyle/>
          <a:p>
            <a:pPr>
              <a:defRPr/>
            </a:pPr>
            <a:r>
              <a:rPr lang="en-US" sz="2800" dirty="0" smtClean="0"/>
              <a:t>Protective Clothing in Europe (CE)</a:t>
            </a:r>
            <a:endParaRPr lang="en-US" sz="2800" dirty="0"/>
          </a:p>
        </p:txBody>
      </p:sp>
      <p:pic>
        <p:nvPicPr>
          <p:cNvPr id="4" name="Picture 3" descr="Screen Shot 2012-10-19 at 2.26.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92" y="3860154"/>
            <a:ext cx="3906783" cy="2935585"/>
          </a:xfrm>
          <a:prstGeom prst="rect">
            <a:avLst/>
          </a:prstGeom>
        </p:spPr>
      </p:pic>
      <p:pic>
        <p:nvPicPr>
          <p:cNvPr id="7" name="Picture 6" descr="Screen Shot 2012-10-19 at 2.28.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527" y="3270882"/>
            <a:ext cx="4665839" cy="3487501"/>
          </a:xfrm>
          <a:prstGeom prst="rect">
            <a:avLst/>
          </a:prstGeom>
        </p:spPr>
      </p:pic>
      <p:pic>
        <p:nvPicPr>
          <p:cNvPr id="9" name="Picture 8" descr="Screen Shot 2012-10-19 at 2.31.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090" y="189134"/>
            <a:ext cx="6118309" cy="3325168"/>
          </a:xfrm>
          <a:prstGeom prst="rect">
            <a:avLst/>
          </a:prstGeom>
        </p:spPr>
      </p:pic>
      <p:sp>
        <p:nvSpPr>
          <p:cNvPr id="10" name="Oval 9"/>
          <p:cNvSpPr/>
          <p:nvPr/>
        </p:nvSpPr>
        <p:spPr>
          <a:xfrm>
            <a:off x="3189091" y="837100"/>
            <a:ext cx="2527635" cy="2776820"/>
          </a:xfrm>
          <a:prstGeom prst="ellipse">
            <a:avLst/>
          </a:prstGeom>
          <a:solidFill>
            <a:srgbClr val="0000FF">
              <a:alpha val="15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911390" y="2008085"/>
            <a:ext cx="1628270" cy="646331"/>
          </a:xfrm>
          <a:prstGeom prst="rect">
            <a:avLst/>
          </a:prstGeom>
          <a:noFill/>
        </p:spPr>
        <p:txBody>
          <a:bodyPr wrap="none" rtlCol="0">
            <a:spAutoFit/>
          </a:bodyPr>
          <a:lstStyle/>
          <a:p>
            <a:r>
              <a:rPr lang="en-US" dirty="0" smtClean="0">
                <a:solidFill>
                  <a:srgbClr val="0000FF"/>
                </a:solidFill>
              </a:rPr>
              <a:t>Impermeable</a:t>
            </a:r>
          </a:p>
          <a:p>
            <a:r>
              <a:rPr lang="en-US" dirty="0" smtClean="0">
                <a:solidFill>
                  <a:srgbClr val="0000FF"/>
                </a:solidFill>
              </a:rPr>
              <a:t>ISO Level 3</a:t>
            </a:r>
            <a:endParaRPr lang="en-US" dirty="0">
              <a:solidFill>
                <a:srgbClr val="0000FF"/>
              </a:solidFill>
            </a:endParaRPr>
          </a:p>
        </p:txBody>
      </p:sp>
    </p:spTree>
    <p:extLst>
      <p:ext uri="{BB962C8B-B14F-4D97-AF65-F5344CB8AC3E}">
        <p14:creationId xmlns:p14="http://schemas.microsoft.com/office/powerpoint/2010/main" val="271435894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Brazil Garment Requirements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396051" y="1386266"/>
            <a:ext cx="3180080" cy="3180080"/>
          </a:xfrm>
          <a:prstGeom prst="rect">
            <a:avLst/>
          </a:prstGeom>
          <a:noFill/>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4725035"/>
            <a:ext cx="8778252" cy="2132965"/>
          </a:xfrm>
          <a:prstGeom prst="rect">
            <a:avLst/>
          </a:prstGeom>
        </p:spPr>
      </p:pic>
      <p:sp>
        <p:nvSpPr>
          <p:cNvPr id="6" name="TextBox 5"/>
          <p:cNvSpPr txBox="1"/>
          <p:nvPr/>
        </p:nvSpPr>
        <p:spPr>
          <a:xfrm>
            <a:off x="226322" y="1519358"/>
            <a:ext cx="5079650" cy="3046988"/>
          </a:xfrm>
          <a:prstGeom prst="rect">
            <a:avLst/>
          </a:prstGeom>
          <a:noFill/>
        </p:spPr>
        <p:txBody>
          <a:bodyPr wrap="square" rtlCol="0">
            <a:spAutoFit/>
          </a:bodyPr>
          <a:lstStyle/>
          <a:p>
            <a:pPr marL="285750" indent="-285750">
              <a:buFont typeface="Arial"/>
              <a:buChar char="•"/>
            </a:pPr>
            <a:r>
              <a:rPr lang="en-US" sz="2400" dirty="0" smtClean="0"/>
              <a:t>ISO </a:t>
            </a:r>
            <a:r>
              <a:rPr lang="en-US" sz="2400" dirty="0"/>
              <a:t>27065 Level 2 and/or Level 3 </a:t>
            </a:r>
            <a:r>
              <a:rPr lang="en-US" sz="2400" dirty="0" smtClean="0"/>
              <a:t>garments</a:t>
            </a:r>
          </a:p>
          <a:p>
            <a:pPr marL="742950" lvl="1" indent="-285750">
              <a:buFont typeface="Arial"/>
              <a:buChar char="•"/>
            </a:pPr>
            <a:r>
              <a:rPr lang="en-US" sz="2400" dirty="0" smtClean="0"/>
              <a:t>available </a:t>
            </a:r>
            <a:r>
              <a:rPr lang="en-US" sz="2400" dirty="0"/>
              <a:t>on QUEPIA website </a:t>
            </a:r>
            <a:r>
              <a:rPr lang="en-US" sz="2400" dirty="0" smtClean="0">
                <a:hlinkClick r:id="rId4"/>
              </a:rPr>
              <a:t>http</a:t>
            </a:r>
            <a:r>
              <a:rPr lang="en-US" sz="2400" dirty="0">
                <a:hlinkClick r:id="rId4"/>
              </a:rPr>
              <a:t>://www.quepia.org.br/site/</a:t>
            </a:r>
            <a:r>
              <a:rPr lang="en-US" sz="2400" dirty="0" smtClean="0">
                <a:hlinkClick r:id="rId4"/>
              </a:rPr>
              <a:t>afiliadas.php</a:t>
            </a:r>
            <a:endParaRPr lang="en-US" sz="2400" dirty="0" smtClean="0"/>
          </a:p>
          <a:p>
            <a:pPr marL="742950" lvl="1" indent="-285750">
              <a:buFont typeface="Arial"/>
              <a:buChar char="•"/>
            </a:pPr>
            <a:r>
              <a:rPr lang="en-US" sz="2400" dirty="0" smtClean="0"/>
              <a:t>approved garments are posted </a:t>
            </a:r>
            <a:r>
              <a:rPr lang="en-US" sz="2400" dirty="0"/>
              <a:t>on the QUEPIA </a:t>
            </a:r>
            <a:r>
              <a:rPr lang="en-US" sz="2400" dirty="0" smtClean="0"/>
              <a:t>website </a:t>
            </a:r>
            <a:endParaRPr lang="en-US" sz="2400" dirty="0"/>
          </a:p>
        </p:txBody>
      </p:sp>
    </p:spTree>
    <p:extLst>
      <p:ext uri="{BB962C8B-B14F-4D97-AF65-F5344CB8AC3E}">
        <p14:creationId xmlns:p14="http://schemas.microsoft.com/office/powerpoint/2010/main" val="12089036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2"/>
          <p:cNvPicPr>
            <a:picLocks noChangeAspect="1" noChangeArrowheads="1"/>
          </p:cNvPicPr>
          <p:nvPr/>
        </p:nvPicPr>
        <p:blipFill>
          <a:blip r:embed="rId4">
            <a:extLst>
              <a:ext uri="{28A0092B-C50C-407E-A947-70E740481C1C}">
                <a14:useLocalDpi xmlns:a14="http://schemas.microsoft.com/office/drawing/2010/main" val="0"/>
              </a:ext>
            </a:extLst>
          </a:blip>
          <a:srcRect l="6944" t="5211"/>
          <a:stretch>
            <a:fillRect/>
          </a:stretch>
        </p:blipFill>
        <p:spPr bwMode="auto">
          <a:xfrm>
            <a:off x="6748940" y="2269031"/>
            <a:ext cx="970282" cy="120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5" descr="http://www.gemplers.com/img/silvershield-barrier-laminate-NG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3853" y="1449498"/>
            <a:ext cx="1337059" cy="92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3" descr="http://www.gemplers.com/img/butyl-safety-gloves-14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83295" y="4623971"/>
            <a:ext cx="1367211" cy="748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2" descr="http://www.gemplers.com/img/ansell-neoprene-gloves-815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7983" y="5372561"/>
            <a:ext cx="1828800" cy="858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http://www.gemplers.com/img/gemplers-nitrile-gloves-WEB727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708" y="2855269"/>
            <a:ext cx="507649" cy="156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5" name="Group 4"/>
          <p:cNvGrpSpPr>
            <a:grpSpLocks/>
          </p:cNvGrpSpPr>
          <p:nvPr/>
        </p:nvGrpSpPr>
        <p:grpSpPr bwMode="auto">
          <a:xfrm rot="-5400000">
            <a:off x="7360748" y="3368968"/>
            <a:ext cx="1573638" cy="1005957"/>
            <a:chOff x="6096000" y="3241291"/>
            <a:chExt cx="2509579" cy="1063417"/>
          </a:xfrm>
        </p:grpSpPr>
        <p:pic>
          <p:nvPicPr>
            <p:cNvPr id="32784"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6819081" y="2518210"/>
              <a:ext cx="1063417" cy="25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999267" y="3453692"/>
              <a:ext cx="341145" cy="49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82" name="Picture 4" descr="Best_LinedChemicalGloves_09.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047285" y="608216"/>
            <a:ext cx="1390153" cy="84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http://ecx.images-amazon.com/images/I/91TkKNXtSdL._SL1500_.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50" y="1589944"/>
            <a:ext cx="1561180" cy="2029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ecx.images-amazon.com/images/I/41iARy5ZNHL._SX385_.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41" y="126164"/>
            <a:ext cx="1581336" cy="158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ttp://ecx.images-amazon.com/images/I/21NalQcnfFL._SS400_.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01057" y="1449498"/>
            <a:ext cx="1574923" cy="4454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http://ecx.images-amazon.com/images/I/41W0j9YdbYL.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6654" y="4052211"/>
            <a:ext cx="1003224" cy="23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39159" y="1665445"/>
            <a:ext cx="3315443" cy="2585323"/>
          </a:xfrm>
          <a:prstGeom prst="rect">
            <a:avLst/>
          </a:prstGeom>
          <a:noFill/>
        </p:spPr>
        <p:txBody>
          <a:bodyPr wrap="none" rtlCol="0">
            <a:spAutoFit/>
          </a:bodyPr>
          <a:lstStyle/>
          <a:p>
            <a:pPr algn="ctr"/>
            <a:r>
              <a:rPr lang="en-US" sz="5400" dirty="0" smtClean="0"/>
              <a:t>Garments</a:t>
            </a:r>
          </a:p>
          <a:p>
            <a:pPr algn="ctr"/>
            <a:r>
              <a:rPr lang="en-US" sz="5400" dirty="0"/>
              <a:t>a</a:t>
            </a:r>
            <a:r>
              <a:rPr lang="en-US" sz="5400" dirty="0" smtClean="0"/>
              <a:t>nd</a:t>
            </a:r>
          </a:p>
          <a:p>
            <a:pPr algn="ctr"/>
            <a:r>
              <a:rPr lang="en-US" sz="5400" dirty="0" smtClean="0"/>
              <a:t>Gloves</a:t>
            </a:r>
            <a:endParaRPr lang="en-US" sz="5400" dirty="0"/>
          </a:p>
        </p:txBody>
      </p:sp>
      <p:sp>
        <p:nvSpPr>
          <p:cNvPr id="3" name="TextBox 2"/>
          <p:cNvSpPr txBox="1"/>
          <p:nvPr/>
        </p:nvSpPr>
        <p:spPr>
          <a:xfrm>
            <a:off x="2410520" y="5477131"/>
            <a:ext cx="4017521" cy="954107"/>
          </a:xfrm>
          <a:prstGeom prst="rect">
            <a:avLst/>
          </a:prstGeom>
          <a:noFill/>
        </p:spPr>
        <p:txBody>
          <a:bodyPr wrap="none" rtlCol="0">
            <a:spAutoFit/>
          </a:bodyPr>
          <a:lstStyle/>
          <a:p>
            <a:pPr algn="ctr"/>
            <a:r>
              <a:rPr lang="en-US" sz="2800" dirty="0" smtClean="0">
                <a:solidFill>
                  <a:srgbClr val="0000FF"/>
                </a:solidFill>
              </a:rPr>
              <a:t>Protection from Dermal</a:t>
            </a:r>
          </a:p>
          <a:p>
            <a:pPr algn="ctr"/>
            <a:r>
              <a:rPr lang="en-US" sz="2800" dirty="0" smtClean="0">
                <a:solidFill>
                  <a:srgbClr val="0000FF"/>
                </a:solidFill>
              </a:rPr>
              <a:t>Exposure</a:t>
            </a:r>
            <a:endParaRPr lang="en-US" sz="2800" dirty="0">
              <a:solidFill>
                <a:srgbClr val="0000FF"/>
              </a:solidFill>
            </a:endParaRPr>
          </a:p>
        </p:txBody>
      </p:sp>
    </p:spTree>
    <p:custDataLst>
      <p:tags r:id="rId1"/>
    </p:custData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2-10-19 at 2.05.36 PM.png"/>
          <p:cNvPicPr>
            <a:picLocks noChangeAspect="1"/>
          </p:cNvPicPr>
          <p:nvPr/>
        </p:nvPicPr>
        <p:blipFill rotWithShape="1">
          <a:blip r:embed="rId2">
            <a:extLst>
              <a:ext uri="{28A0092B-C50C-407E-A947-70E740481C1C}">
                <a14:useLocalDpi xmlns:a14="http://schemas.microsoft.com/office/drawing/2010/main" val="0"/>
              </a:ext>
            </a:extLst>
          </a:blip>
          <a:srcRect b="14114"/>
          <a:stretch/>
        </p:blipFill>
        <p:spPr>
          <a:xfrm>
            <a:off x="6058980" y="378602"/>
            <a:ext cx="2955366" cy="1365120"/>
          </a:xfrm>
          <a:prstGeom prst="rect">
            <a:avLst/>
          </a:prstGeom>
        </p:spPr>
      </p:pic>
      <p:sp>
        <p:nvSpPr>
          <p:cNvPr id="2" name="Title 1"/>
          <p:cNvSpPr>
            <a:spLocks noGrp="1"/>
          </p:cNvSpPr>
          <p:nvPr>
            <p:ph type="title"/>
          </p:nvPr>
        </p:nvSpPr>
        <p:spPr>
          <a:xfrm>
            <a:off x="628814" y="51207"/>
            <a:ext cx="7011270" cy="1116106"/>
          </a:xfrm>
        </p:spPr>
        <p:txBody>
          <a:bodyPr/>
          <a:lstStyle/>
          <a:p>
            <a:pPr>
              <a:defRPr/>
            </a:pPr>
            <a:r>
              <a:rPr lang="en-US" dirty="0" smtClean="0"/>
              <a:t>Protective Clothing in Brazil</a:t>
            </a:r>
            <a:endParaRPr lang="en-US" dirty="0"/>
          </a:p>
        </p:txBody>
      </p:sp>
      <p:sp>
        <p:nvSpPr>
          <p:cNvPr id="8" name="Content Placeholder 7"/>
          <p:cNvSpPr>
            <a:spLocks noGrp="1"/>
          </p:cNvSpPr>
          <p:nvPr>
            <p:ph idx="1"/>
          </p:nvPr>
        </p:nvSpPr>
        <p:spPr/>
        <p:txBody>
          <a:bodyPr/>
          <a:lstStyle/>
          <a:p>
            <a:endParaRPr lang="en-US"/>
          </a:p>
        </p:txBody>
      </p:sp>
      <p:pic>
        <p:nvPicPr>
          <p:cNvPr id="4" name="Picture 3" descr="Screen Shot 2012-10-19 at 2.02.00 PM.png"/>
          <p:cNvPicPr>
            <a:picLocks noChangeAspect="1"/>
          </p:cNvPicPr>
          <p:nvPr/>
        </p:nvPicPr>
        <p:blipFill rotWithShape="1">
          <a:blip r:embed="rId3">
            <a:extLst>
              <a:ext uri="{28A0092B-C50C-407E-A947-70E740481C1C}">
                <a14:useLocalDpi xmlns:a14="http://schemas.microsoft.com/office/drawing/2010/main" val="0"/>
              </a:ext>
            </a:extLst>
          </a:blip>
          <a:srcRect l="16706" t="12324" r="11730" b="19167"/>
          <a:stretch/>
        </p:blipFill>
        <p:spPr>
          <a:xfrm>
            <a:off x="386002" y="711409"/>
            <a:ext cx="3916549" cy="2807554"/>
          </a:xfrm>
          <a:prstGeom prst="rect">
            <a:avLst/>
          </a:prstGeom>
          <a:solidFill>
            <a:schemeClr val="tx1">
              <a:lumMod val="50000"/>
              <a:lumOff val="50000"/>
            </a:schemeClr>
          </a:solidFill>
          <a:ln w="28575" cmpd="sng">
            <a:solidFill>
              <a:schemeClr val="tx1"/>
            </a:solidFill>
          </a:ln>
        </p:spPr>
      </p:pic>
      <p:pic>
        <p:nvPicPr>
          <p:cNvPr id="5" name="Picture 4" descr="Screen Shot 2012-10-19 at 2.0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02" y="3713213"/>
            <a:ext cx="4020928" cy="3012110"/>
          </a:xfrm>
          <a:prstGeom prst="rect">
            <a:avLst/>
          </a:prstGeom>
          <a:solidFill>
            <a:schemeClr val="tx1">
              <a:lumMod val="50000"/>
              <a:lumOff val="50000"/>
            </a:schemeClr>
          </a:solidFill>
          <a:ln w="28575" cmpd="sng">
            <a:solidFill>
              <a:schemeClr val="tx1"/>
            </a:solidFill>
          </a:ln>
        </p:spPr>
      </p:pic>
      <p:pic>
        <p:nvPicPr>
          <p:cNvPr id="3" name="Picture 2" descr="Screen Shot 2012-10-19 at 2.08.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801" y="3713213"/>
            <a:ext cx="4027267" cy="3012110"/>
          </a:xfrm>
          <a:prstGeom prst="rect">
            <a:avLst/>
          </a:prstGeom>
          <a:solidFill>
            <a:schemeClr val="tx1">
              <a:lumMod val="50000"/>
              <a:lumOff val="50000"/>
            </a:schemeClr>
          </a:solidFill>
          <a:ln w="28575" cmpd="sng">
            <a:solidFill>
              <a:schemeClr val="tx1"/>
            </a:solidFill>
          </a:ln>
        </p:spPr>
      </p:pic>
      <p:pic>
        <p:nvPicPr>
          <p:cNvPr id="7" name="Picture 6" descr="Screen Shot 2012-10-19 at 2.04.2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2132" y="2067853"/>
            <a:ext cx="1905589" cy="1425245"/>
          </a:xfrm>
          <a:prstGeom prst="rect">
            <a:avLst/>
          </a:prstGeom>
          <a:ln w="28575" cmpd="sng">
            <a:solidFill>
              <a:srgbClr val="595959"/>
            </a:solidFill>
          </a:ln>
        </p:spPr>
      </p:pic>
      <p:pic>
        <p:nvPicPr>
          <p:cNvPr id="10" name="Picture 9" descr="Screen Shot 2012-10-19 at 2.11.15 PM.png"/>
          <p:cNvPicPr>
            <a:picLocks noChangeAspect="1"/>
          </p:cNvPicPr>
          <p:nvPr/>
        </p:nvPicPr>
        <p:blipFill rotWithShape="1">
          <a:blip r:embed="rId7">
            <a:extLst>
              <a:ext uri="{28A0092B-C50C-407E-A947-70E740481C1C}">
                <a14:useLocalDpi xmlns:a14="http://schemas.microsoft.com/office/drawing/2010/main" val="0"/>
              </a:ext>
            </a:extLst>
          </a:blip>
          <a:srcRect l="8103"/>
          <a:stretch/>
        </p:blipFill>
        <p:spPr>
          <a:xfrm>
            <a:off x="4670939" y="1553642"/>
            <a:ext cx="2111193" cy="1939456"/>
          </a:xfrm>
          <a:prstGeom prst="rect">
            <a:avLst/>
          </a:prstGeom>
          <a:ln w="28575" cmpd="sng">
            <a:solidFill>
              <a:srgbClr val="595959"/>
            </a:solidFill>
          </a:ln>
        </p:spPr>
      </p:pic>
    </p:spTree>
    <p:extLst>
      <p:ext uri="{BB962C8B-B14F-4D97-AF65-F5344CB8AC3E}">
        <p14:creationId xmlns:p14="http://schemas.microsoft.com/office/powerpoint/2010/main" val="3698273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253645542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Standard under consideration</a:t>
            </a:r>
            <a:endParaRPr lang="en-US" dirty="0"/>
          </a:p>
        </p:txBody>
      </p:sp>
      <p:pic>
        <p:nvPicPr>
          <p:cNvPr id="4" name="Content Placeholder 3" descr="MP900399635.JPG"/>
          <p:cNvPicPr>
            <a:picLocks noGrp="1" noChangeAspect="1"/>
          </p:cNvPicPr>
          <p:nvPr>
            <p:ph idx="1"/>
          </p:nvPr>
        </p:nvPicPr>
        <p:blipFill>
          <a:blip r:embed="rId2">
            <a:extLst>
              <a:ext uri="{28A0092B-C50C-407E-A947-70E740481C1C}">
                <a14:useLocalDpi xmlns:a14="http://schemas.microsoft.com/office/drawing/2010/main" val="0"/>
              </a:ext>
            </a:extLst>
          </a:blip>
          <a:srcRect t="15717" b="15717"/>
          <a:stretch>
            <a:fillRect/>
          </a:stretch>
        </p:blipFill>
        <p:spPr/>
      </p:pic>
    </p:spTree>
    <p:extLst>
      <p:ext uri="{BB962C8B-B14F-4D97-AF65-F5344CB8AC3E}">
        <p14:creationId xmlns:p14="http://schemas.microsoft.com/office/powerpoint/2010/main" val="32961346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India and China </a:t>
            </a:r>
            <a:r>
              <a:rPr lang="en-US" dirty="0" smtClean="0"/>
              <a:t>entering into the discussion</a:t>
            </a:r>
            <a:endParaRPr lang="en-US" dirty="0"/>
          </a:p>
        </p:txBody>
      </p:sp>
      <p:pic>
        <p:nvPicPr>
          <p:cNvPr id="5" name="Picture 4" descr="MP900442291.JPG"/>
          <p:cNvPicPr>
            <a:picLocks noChangeAspect="1"/>
          </p:cNvPicPr>
          <p:nvPr/>
        </p:nvPicPr>
        <p:blipFill rotWithShape="1">
          <a:blip r:embed="rId2">
            <a:extLst>
              <a:ext uri="{28A0092B-C50C-407E-A947-70E740481C1C}">
                <a14:useLocalDpi xmlns:a14="http://schemas.microsoft.com/office/drawing/2010/main" val="0"/>
              </a:ext>
            </a:extLst>
          </a:blip>
          <a:srcRect l="30358" r="20309"/>
          <a:stretch/>
        </p:blipFill>
        <p:spPr>
          <a:xfrm>
            <a:off x="4488004" y="1738387"/>
            <a:ext cx="3355339" cy="4778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MP9001824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748" y="1754450"/>
            <a:ext cx="3182723" cy="47621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80712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7813"/>
            <a:ext cx="5194300" cy="946150"/>
          </a:xfrm>
        </p:spPr>
        <p:txBody>
          <a:bodyPr/>
          <a:lstStyle/>
          <a:p>
            <a:pPr algn="l"/>
            <a:r>
              <a:rPr lang="en-GB" dirty="0" err="1" smtClean="0">
                <a:latin typeface="Arial" charset="0"/>
              </a:rPr>
              <a:t>CropLife</a:t>
            </a:r>
            <a:r>
              <a:rPr lang="en-GB" dirty="0" smtClean="0">
                <a:latin typeface="Arial" charset="0"/>
              </a:rPr>
              <a:t> International</a:t>
            </a:r>
            <a:endParaRPr lang="en-GB" dirty="0">
              <a:latin typeface="Arial" charset="0"/>
            </a:endParaRPr>
          </a:p>
        </p:txBody>
      </p:sp>
      <p:sp>
        <p:nvSpPr>
          <p:cNvPr id="4" name="Fußzeilenplatzhalter 3"/>
          <p:cNvSpPr>
            <a:spLocks noGrp="1"/>
          </p:cNvSpPr>
          <p:nvPr>
            <p:ph type="ftr" sz="quarter" idx="11"/>
          </p:nvPr>
        </p:nvSpPr>
        <p:spPr>
          <a:xfrm>
            <a:off x="319449" y="6423585"/>
            <a:ext cx="6122894" cy="365125"/>
          </a:xfr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dirty="0"/>
              <a:t>IPM &amp; Responsible Use Project Team Meeting 22nd June 2010</a:t>
            </a:r>
          </a:p>
        </p:txBody>
      </p:sp>
      <p:sp>
        <p:nvSpPr>
          <p:cNvPr id="5" name="Foliennummernplatzhalter 4"/>
          <p:cNvSpPr>
            <a:spLocks noGrp="1"/>
          </p:cNvSpPr>
          <p:nvPr>
            <p:ph type="sldNum" sz="quarter" idx="12"/>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9F9DC9D-A7FD-FB48-9EC2-0AEAEC7990F4}" type="slidenum">
              <a:rPr lang="en-GB"/>
              <a:pPr eaLnBrk="1" hangingPunct="1"/>
              <a:t>24</a:t>
            </a:fld>
            <a:endParaRPr lang="en-GB"/>
          </a:p>
        </p:txBody>
      </p:sp>
      <p:pic>
        <p:nvPicPr>
          <p:cNvPr id="41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2800" y="279400"/>
            <a:ext cx="28178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a:spLocks noChangeArrowheads="1"/>
          </p:cNvSpPr>
          <p:nvPr/>
        </p:nvSpPr>
        <p:spPr bwMode="auto">
          <a:xfrm>
            <a:off x="385763" y="1223963"/>
            <a:ext cx="526573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GB" sz="2000" dirty="0" smtClean="0"/>
              <a:t>Minimum requirement:</a:t>
            </a:r>
          </a:p>
          <a:p>
            <a:pPr marL="342900" indent="-342900" eaLnBrk="1" hangingPunct="1">
              <a:buFont typeface="Arial"/>
              <a:buChar char="•"/>
            </a:pPr>
            <a:r>
              <a:rPr lang="en-GB" sz="2000" dirty="0" smtClean="0">
                <a:solidFill>
                  <a:srgbClr val="0000FF"/>
                </a:solidFill>
              </a:rPr>
              <a:t>clothing </a:t>
            </a:r>
            <a:r>
              <a:rPr lang="en-GB" sz="2000" dirty="0">
                <a:solidFill>
                  <a:srgbClr val="0000FF"/>
                </a:solidFill>
              </a:rPr>
              <a:t>covering most of the </a:t>
            </a:r>
            <a:r>
              <a:rPr lang="en-GB" sz="2000" dirty="0" smtClean="0">
                <a:solidFill>
                  <a:srgbClr val="0000FF"/>
                </a:solidFill>
              </a:rPr>
              <a:t>body, which includes:</a:t>
            </a:r>
            <a:endParaRPr lang="en-GB" sz="2000" dirty="0">
              <a:solidFill>
                <a:srgbClr val="0000FF"/>
              </a:solidFill>
            </a:endParaRPr>
          </a:p>
          <a:p>
            <a:pPr marL="1085850" lvl="1" indent="-342900" eaLnBrk="1" hangingPunct="1">
              <a:buFont typeface="Arial"/>
              <a:buChar char="•"/>
            </a:pPr>
            <a:r>
              <a:rPr lang="en-GB" sz="2000" dirty="0" smtClean="0">
                <a:solidFill>
                  <a:srgbClr val="0000FF"/>
                </a:solidFill>
              </a:rPr>
              <a:t>long </a:t>
            </a:r>
            <a:r>
              <a:rPr lang="en-GB" sz="2000" dirty="0">
                <a:solidFill>
                  <a:srgbClr val="0000FF"/>
                </a:solidFill>
              </a:rPr>
              <a:t>sleeve upper garment, </a:t>
            </a:r>
            <a:endParaRPr lang="en-GB" sz="2000" dirty="0" smtClean="0">
              <a:solidFill>
                <a:srgbClr val="0000FF"/>
              </a:solidFill>
            </a:endParaRPr>
          </a:p>
          <a:p>
            <a:pPr marL="1085850" lvl="1" indent="-342900" eaLnBrk="1" hangingPunct="1">
              <a:buFont typeface="Arial"/>
              <a:buChar char="•"/>
            </a:pPr>
            <a:r>
              <a:rPr lang="en-GB" sz="2000" dirty="0" smtClean="0">
                <a:solidFill>
                  <a:srgbClr val="0000FF"/>
                </a:solidFill>
              </a:rPr>
              <a:t>a </a:t>
            </a:r>
            <a:r>
              <a:rPr lang="en-GB" sz="2000" dirty="0">
                <a:solidFill>
                  <a:srgbClr val="0000FF"/>
                </a:solidFill>
              </a:rPr>
              <a:t>garment covering the lower body including the legs</a:t>
            </a:r>
            <a:r>
              <a:rPr lang="en-GB" sz="2000" dirty="0" smtClean="0">
                <a:solidFill>
                  <a:srgbClr val="0000FF"/>
                </a:solidFill>
              </a:rPr>
              <a:t>,</a:t>
            </a:r>
          </a:p>
          <a:p>
            <a:pPr marL="1085850" lvl="1" indent="-342900" eaLnBrk="1" hangingPunct="1">
              <a:buFont typeface="Arial"/>
              <a:buChar char="•"/>
            </a:pPr>
            <a:r>
              <a:rPr lang="en-GB" sz="2000" dirty="0" smtClean="0">
                <a:solidFill>
                  <a:srgbClr val="0000FF"/>
                </a:solidFill>
              </a:rPr>
              <a:t>footwear </a:t>
            </a:r>
            <a:r>
              <a:rPr lang="en-GB" sz="2000" dirty="0">
                <a:solidFill>
                  <a:srgbClr val="0000FF"/>
                </a:solidFill>
              </a:rPr>
              <a:t>(boots or shoes</a:t>
            </a:r>
            <a:r>
              <a:rPr lang="en-GB" sz="2000" dirty="0" smtClean="0">
                <a:solidFill>
                  <a:srgbClr val="0000FF"/>
                </a:solidFill>
              </a:rPr>
              <a:t>)</a:t>
            </a:r>
          </a:p>
          <a:p>
            <a:pPr marL="1085850" lvl="1" indent="-342900" eaLnBrk="1" hangingPunct="1">
              <a:buFont typeface="Arial"/>
              <a:buChar char="•"/>
            </a:pPr>
            <a:r>
              <a:rPr lang="en-GB" sz="2000" dirty="0" smtClean="0">
                <a:solidFill>
                  <a:srgbClr val="0000FF"/>
                </a:solidFill>
              </a:rPr>
              <a:t>if </a:t>
            </a:r>
            <a:r>
              <a:rPr lang="en-GB" sz="2000" dirty="0">
                <a:solidFill>
                  <a:srgbClr val="0000FF"/>
                </a:solidFill>
              </a:rPr>
              <a:t>spraying high crops, a hat. </a:t>
            </a:r>
            <a:endParaRPr lang="en-GB" sz="2000" dirty="0" smtClean="0">
              <a:solidFill>
                <a:srgbClr val="0000FF"/>
              </a:solidFill>
            </a:endParaRPr>
          </a:p>
          <a:p>
            <a:pPr eaLnBrk="1" hangingPunct="1"/>
            <a:endParaRPr lang="en-GB" sz="2000" dirty="0"/>
          </a:p>
          <a:p>
            <a:pPr eaLnBrk="1" hangingPunct="1"/>
            <a:r>
              <a:rPr lang="en-GB" sz="2000" dirty="0" smtClean="0"/>
              <a:t>Where </a:t>
            </a:r>
            <a:r>
              <a:rPr lang="en-GB" sz="2000" dirty="0"/>
              <a:t>possible choose clothing made of the thicker/heavier material that is durable and also comfortable enough to wear for a working day.</a:t>
            </a:r>
          </a:p>
        </p:txBody>
      </p:sp>
      <p:sp>
        <p:nvSpPr>
          <p:cNvPr id="7" name="Datumsplatzhalter 6"/>
          <p:cNvSpPr>
            <a:spLocks noGrp="1"/>
          </p:cNvSpPr>
          <p:nvPr>
            <p:ph type="dt" sz="quarter" idx="10"/>
          </p:nvPr>
        </p:nvSpPr>
        <p:spPr/>
        <p:txBody>
          <a:bodyPr/>
          <a:lstStyle/>
          <a:p>
            <a:pPr>
              <a:defRPr/>
            </a:pPr>
            <a:r>
              <a:rPr lang="en-US"/>
              <a:t>Hans Felber</a:t>
            </a:r>
            <a:endParaRPr lang="en-GB"/>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linds(horizont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linds(horizontal)">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blinds(horizontal)">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blinds(horizontal)">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blinds(horizontal)">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P9004006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949" y="98631"/>
            <a:ext cx="3250411" cy="3250411"/>
          </a:xfrm>
          <a:prstGeom prst="rect">
            <a:avLst/>
          </a:prstGeom>
        </p:spPr>
      </p:pic>
      <p:sp>
        <p:nvSpPr>
          <p:cNvPr id="2" name="Title 1"/>
          <p:cNvSpPr>
            <a:spLocks noGrp="1"/>
          </p:cNvSpPr>
          <p:nvPr>
            <p:ph type="title"/>
          </p:nvPr>
        </p:nvSpPr>
        <p:spPr/>
        <p:txBody>
          <a:bodyPr/>
          <a:lstStyle/>
          <a:p>
            <a:r>
              <a:rPr lang="en-US" dirty="0" smtClean="0"/>
              <a:t>Global PPE Consortium</a:t>
            </a:r>
            <a:endParaRPr lang="en-US" dirty="0"/>
          </a:p>
        </p:txBody>
      </p:sp>
      <p:sp>
        <p:nvSpPr>
          <p:cNvPr id="3" name="Content Placeholder 2"/>
          <p:cNvSpPr>
            <a:spLocks noGrp="1"/>
          </p:cNvSpPr>
          <p:nvPr>
            <p:ph idx="1"/>
          </p:nvPr>
        </p:nvSpPr>
        <p:spPr>
          <a:xfrm>
            <a:off x="498474" y="1600200"/>
            <a:ext cx="7947358" cy="4144963"/>
          </a:xfrm>
        </p:spPr>
        <p:txBody>
          <a:bodyPr>
            <a:noAutofit/>
          </a:bodyPr>
          <a:lstStyle/>
          <a:p>
            <a:r>
              <a:rPr lang="en-US" sz="2800" dirty="0" smtClean="0"/>
              <a:t>Harmonized approach for </a:t>
            </a:r>
            <a:r>
              <a:rPr lang="en-US" sz="2800" dirty="0" smtClean="0"/>
              <a:t/>
            </a:r>
            <a:br>
              <a:rPr lang="en-US" sz="2800" dirty="0" smtClean="0"/>
            </a:br>
            <a:r>
              <a:rPr lang="en-US" sz="2800" dirty="0" smtClean="0"/>
              <a:t>garments </a:t>
            </a:r>
            <a:r>
              <a:rPr lang="en-US" sz="2800" dirty="0" smtClean="0"/>
              <a:t>and gloves</a:t>
            </a:r>
          </a:p>
          <a:p>
            <a:pPr lvl="1"/>
            <a:r>
              <a:rPr lang="en-US" sz="2400" dirty="0" smtClean="0"/>
              <a:t>Risk Assessment (protection </a:t>
            </a:r>
            <a:r>
              <a:rPr lang="en-US" sz="2400" dirty="0" smtClean="0"/>
              <a:t/>
            </a:r>
            <a:br>
              <a:rPr lang="en-US" sz="2400" dirty="0" smtClean="0"/>
            </a:br>
            <a:r>
              <a:rPr lang="en-US" sz="2400" dirty="0" smtClean="0"/>
              <a:t>factors</a:t>
            </a:r>
            <a:r>
              <a:rPr lang="en-US" sz="2400" dirty="0" smtClean="0"/>
              <a:t>, </a:t>
            </a:r>
            <a:r>
              <a:rPr lang="en-US" sz="2400" dirty="0" smtClean="0"/>
              <a:t>exposure </a:t>
            </a:r>
            <a:r>
              <a:rPr lang="en-US" sz="2400" dirty="0" smtClean="0"/>
              <a:t>studies)</a:t>
            </a:r>
          </a:p>
          <a:p>
            <a:pPr lvl="1"/>
            <a:r>
              <a:rPr lang="en-US" sz="2400" dirty="0" smtClean="0"/>
              <a:t>Garment and glove classification</a:t>
            </a:r>
          </a:p>
          <a:p>
            <a:pPr lvl="1"/>
            <a:r>
              <a:rPr lang="en-US" sz="2400" dirty="0" smtClean="0"/>
              <a:t>Clear, consistent label language</a:t>
            </a:r>
          </a:p>
          <a:p>
            <a:r>
              <a:rPr lang="en-US" sz="2800" dirty="0" smtClean="0"/>
              <a:t>Recognize similar terms that trigger operator protections</a:t>
            </a:r>
          </a:p>
          <a:p>
            <a:pPr lvl="1"/>
            <a:r>
              <a:rPr lang="en-US" sz="2400" dirty="0" smtClean="0"/>
              <a:t>MOE – Margin of Exposure (US)</a:t>
            </a:r>
          </a:p>
          <a:p>
            <a:pPr lvl="1"/>
            <a:r>
              <a:rPr lang="en-US" sz="2400" dirty="0" smtClean="0"/>
              <a:t>AOEL – Acceptable Operator Exposure Level (EU)</a:t>
            </a:r>
          </a:p>
        </p:txBody>
      </p:sp>
    </p:spTree>
    <p:extLst>
      <p:ext uri="{BB962C8B-B14F-4D97-AF65-F5344CB8AC3E}">
        <p14:creationId xmlns:p14="http://schemas.microsoft.com/office/powerpoint/2010/main" val="27391546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242717"/>
            <a:ext cx="7556313" cy="1116106"/>
          </a:xfrm>
        </p:spPr>
        <p:txBody>
          <a:bodyPr/>
          <a:lstStyle/>
          <a:p>
            <a:r>
              <a:rPr lang="en-US" dirty="0" smtClean="0"/>
              <a:t>Global PPE Consortium</a:t>
            </a:r>
            <a:endParaRPr lang="en-US" dirty="0"/>
          </a:p>
        </p:txBody>
      </p:sp>
      <p:sp>
        <p:nvSpPr>
          <p:cNvPr id="3" name="Content Placeholder 2"/>
          <p:cNvSpPr>
            <a:spLocks noGrp="1"/>
          </p:cNvSpPr>
          <p:nvPr>
            <p:ph idx="1"/>
          </p:nvPr>
        </p:nvSpPr>
        <p:spPr>
          <a:xfrm>
            <a:off x="498474" y="908374"/>
            <a:ext cx="7556313" cy="5949625"/>
          </a:xfrm>
        </p:spPr>
        <p:txBody>
          <a:bodyPr>
            <a:normAutofit fontScale="92500" lnSpcReduction="10000"/>
          </a:bodyPr>
          <a:lstStyle/>
          <a:p>
            <a:r>
              <a:rPr lang="en-US" b="1" dirty="0" smtClean="0"/>
              <a:t>Exposure Studies Done Independently in 1980’s and 1990’s</a:t>
            </a:r>
          </a:p>
          <a:p>
            <a:pPr lvl="1"/>
            <a:r>
              <a:rPr lang="en-US" dirty="0" smtClean="0"/>
              <a:t>PHED – Pesticide Handler Exposure Database (US, Canada)</a:t>
            </a:r>
          </a:p>
          <a:p>
            <a:pPr lvl="1"/>
            <a:r>
              <a:rPr lang="en-US" dirty="0" smtClean="0"/>
              <a:t>POEM – UK</a:t>
            </a:r>
          </a:p>
          <a:p>
            <a:pPr lvl="1"/>
            <a:r>
              <a:rPr lang="en-US" dirty="0" smtClean="0"/>
              <a:t>German Model</a:t>
            </a:r>
          </a:p>
          <a:p>
            <a:pPr lvl="1"/>
            <a:r>
              <a:rPr lang="en-US" dirty="0" smtClean="0"/>
              <a:t>Dutch Model</a:t>
            </a:r>
          </a:p>
          <a:p>
            <a:r>
              <a:rPr lang="en-US" b="1" dirty="0" smtClean="0"/>
              <a:t>More recent activity</a:t>
            </a:r>
          </a:p>
          <a:p>
            <a:pPr lvl="1"/>
            <a:r>
              <a:rPr lang="en-US" dirty="0" smtClean="0"/>
              <a:t>AHED – Ag Handler Exposure Database (proprietary)</a:t>
            </a:r>
          </a:p>
          <a:p>
            <a:pPr lvl="1"/>
            <a:r>
              <a:rPr lang="en-US" dirty="0" smtClean="0"/>
              <a:t>EUROPEM – replace POEM and German model</a:t>
            </a:r>
          </a:p>
          <a:p>
            <a:pPr lvl="1"/>
            <a:r>
              <a:rPr lang="en-US" dirty="0" smtClean="0"/>
              <a:t>ECPA greenhouse model</a:t>
            </a:r>
          </a:p>
          <a:p>
            <a:pPr lvl="1"/>
            <a:r>
              <a:rPr lang="en-US" dirty="0" smtClean="0"/>
              <a:t>EFSA combination model</a:t>
            </a:r>
          </a:p>
          <a:p>
            <a:pPr lvl="1"/>
            <a:r>
              <a:rPr lang="en-US" dirty="0" smtClean="0"/>
              <a:t>Newer 2013 model combines </a:t>
            </a:r>
            <a:r>
              <a:rPr lang="en-US" dirty="0" err="1" smtClean="0"/>
              <a:t>Bfr</a:t>
            </a:r>
            <a:r>
              <a:rPr lang="en-US" dirty="0" smtClean="0"/>
              <a:t>-Germany, CRD-UK, ANSES-France, EFSA, TNO-Netherlands, and ECPA</a:t>
            </a:r>
          </a:p>
          <a:p>
            <a:pPr lvl="1"/>
            <a:r>
              <a:rPr lang="en-US" dirty="0" smtClean="0"/>
              <a:t>ANDEF-Brazil working with US</a:t>
            </a:r>
          </a:p>
          <a:p>
            <a:pPr lvl="1"/>
            <a:r>
              <a:rPr lang="en-US" dirty="0" smtClean="0"/>
              <a:t>US is working with Chinese</a:t>
            </a:r>
          </a:p>
          <a:p>
            <a:r>
              <a:rPr lang="en-US" b="1" dirty="0" smtClean="0"/>
              <a:t>Significant model variation for estimating operator exposure</a:t>
            </a:r>
          </a:p>
          <a:p>
            <a:pPr lvl="1"/>
            <a:r>
              <a:rPr lang="en-US" dirty="0" smtClean="0"/>
              <a:t>Greenhouse study comparison – realized 0.4% transmission to skin when models showed 2.3%-20%</a:t>
            </a:r>
          </a:p>
          <a:p>
            <a:pPr marL="0" indent="0">
              <a:buNone/>
            </a:pPr>
            <a:endParaRPr lang="en-US" dirty="0"/>
          </a:p>
        </p:txBody>
      </p:sp>
    </p:spTree>
    <p:extLst>
      <p:ext uri="{BB962C8B-B14F-4D97-AF65-F5344CB8AC3E}">
        <p14:creationId xmlns:p14="http://schemas.microsoft.com/office/powerpoint/2010/main" val="35951314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10247"/>
          </a:xfrm>
        </p:spPr>
        <p:txBody>
          <a:bodyPr/>
          <a:lstStyle/>
          <a:p>
            <a:r>
              <a:rPr lang="en-US" dirty="0" smtClean="0"/>
              <a:t>Assigned Protection Factors (PF)</a:t>
            </a:r>
            <a:endParaRPr lang="en-US" dirty="0"/>
          </a:p>
        </p:txBody>
      </p:sp>
      <p:sp>
        <p:nvSpPr>
          <p:cNvPr id="3" name="Content Placeholder 2"/>
          <p:cNvSpPr>
            <a:spLocks noGrp="1"/>
          </p:cNvSpPr>
          <p:nvPr>
            <p:ph idx="1"/>
          </p:nvPr>
        </p:nvSpPr>
        <p:spPr>
          <a:xfrm>
            <a:off x="498474" y="1387792"/>
            <a:ext cx="7556313" cy="4738372"/>
          </a:xfrm>
        </p:spPr>
        <p:txBody>
          <a:bodyPr/>
          <a:lstStyle/>
          <a:p>
            <a:r>
              <a:rPr lang="en-US" dirty="0" smtClean="0"/>
              <a:t>Tool to calculate risk reduction provided by PPE</a:t>
            </a:r>
          </a:p>
          <a:p>
            <a:r>
              <a:rPr lang="en-US" dirty="0" smtClean="0"/>
              <a:t>No </a:t>
            </a:r>
            <a:r>
              <a:rPr lang="en-US" dirty="0" smtClean="0"/>
              <a:t>consensus </a:t>
            </a:r>
            <a:r>
              <a:rPr lang="en-US" dirty="0" smtClean="0"/>
              <a:t>per type of garment</a:t>
            </a:r>
          </a:p>
          <a:p>
            <a:r>
              <a:rPr lang="en-US" dirty="0" smtClean="0"/>
              <a:t>Exposure calculations have different results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92607121"/>
              </p:ext>
            </p:extLst>
          </p:nvPr>
        </p:nvGraphicFramePr>
        <p:xfrm>
          <a:off x="615696" y="3073581"/>
          <a:ext cx="7929076" cy="3570546"/>
        </p:xfrm>
        <a:graphic>
          <a:graphicData uri="http://schemas.openxmlformats.org/drawingml/2006/table">
            <a:tbl>
              <a:tblPr firstRow="1" bandRow="1">
                <a:tableStyleId>{5C22544A-7EE6-4342-B048-85BDC9FD1C3A}</a:tableStyleId>
              </a:tblPr>
              <a:tblGrid>
                <a:gridCol w="1663471"/>
                <a:gridCol w="1984809"/>
                <a:gridCol w="1959579"/>
                <a:gridCol w="2321217"/>
              </a:tblGrid>
              <a:tr h="415241">
                <a:tc>
                  <a:txBody>
                    <a:bodyPr/>
                    <a:lstStyle/>
                    <a:p>
                      <a:endParaRPr lang="en-US" dirty="0"/>
                    </a:p>
                  </a:txBody>
                  <a:tcPr/>
                </a:tc>
                <a:tc>
                  <a:txBody>
                    <a:bodyPr/>
                    <a:lstStyle/>
                    <a:p>
                      <a:r>
                        <a:rPr lang="en-US" dirty="0" smtClean="0"/>
                        <a:t>US</a:t>
                      </a:r>
                      <a:endParaRPr lang="en-US" dirty="0"/>
                    </a:p>
                  </a:txBody>
                  <a:tcPr/>
                </a:tc>
                <a:tc>
                  <a:txBody>
                    <a:bodyPr/>
                    <a:lstStyle/>
                    <a:p>
                      <a:r>
                        <a:rPr lang="en-US" dirty="0" smtClean="0"/>
                        <a:t>EU-German</a:t>
                      </a:r>
                      <a:endParaRPr lang="en-US" dirty="0"/>
                    </a:p>
                  </a:txBody>
                  <a:tcPr/>
                </a:tc>
                <a:tc>
                  <a:txBody>
                    <a:bodyPr/>
                    <a:lstStyle/>
                    <a:p>
                      <a:r>
                        <a:rPr lang="en-US" dirty="0" smtClean="0"/>
                        <a:t>EU</a:t>
                      </a:r>
                      <a:r>
                        <a:rPr lang="en-US" baseline="0" dirty="0" smtClean="0"/>
                        <a:t> –UK-POEM</a:t>
                      </a:r>
                      <a:endParaRPr lang="en-US" dirty="0"/>
                    </a:p>
                  </a:txBody>
                  <a:tcPr/>
                </a:tc>
              </a:tr>
              <a:tr h="1414706">
                <a:tc>
                  <a:txBody>
                    <a:bodyPr/>
                    <a:lstStyle/>
                    <a:p>
                      <a:r>
                        <a:rPr lang="en-US" dirty="0" smtClean="0"/>
                        <a:t>Single Layer Clothing</a:t>
                      </a:r>
                      <a:endParaRPr lang="en-US" dirty="0"/>
                    </a:p>
                  </a:txBody>
                  <a:tcPr/>
                </a:tc>
                <a:tc>
                  <a:txBody>
                    <a:bodyPr/>
                    <a:lstStyle/>
                    <a:p>
                      <a:r>
                        <a:rPr lang="en-US" dirty="0" smtClean="0">
                          <a:solidFill>
                            <a:srgbClr val="0000FF"/>
                          </a:solidFill>
                        </a:rPr>
                        <a:t>Use dosimeter</a:t>
                      </a:r>
                      <a:r>
                        <a:rPr lang="en-US" baseline="0" dirty="0" smtClean="0">
                          <a:solidFill>
                            <a:srgbClr val="0000FF"/>
                          </a:solidFill>
                        </a:rPr>
                        <a:t> findings</a:t>
                      </a:r>
                    </a:p>
                    <a:p>
                      <a:r>
                        <a:rPr lang="en-US" baseline="0" dirty="0" smtClean="0">
                          <a:solidFill>
                            <a:schemeClr val="tx1"/>
                          </a:solidFill>
                        </a:rPr>
                        <a:t>-if not available, use </a:t>
                      </a:r>
                      <a:r>
                        <a:rPr lang="en-US" baseline="0" dirty="0" smtClean="0">
                          <a:solidFill>
                            <a:srgbClr val="0000FF"/>
                          </a:solidFill>
                        </a:rPr>
                        <a:t>0.5 (50%) PF</a:t>
                      </a:r>
                      <a:endParaRPr lang="en-US"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95% reduction – </a:t>
                      </a:r>
                      <a:r>
                        <a:rPr lang="en-US" dirty="0" smtClean="0">
                          <a:solidFill>
                            <a:srgbClr val="0000FF"/>
                          </a:solidFill>
                        </a:rPr>
                        <a:t>0.05 PF</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98-80% reduction – </a:t>
                      </a:r>
                      <a:r>
                        <a:rPr lang="en-US" dirty="0" smtClean="0">
                          <a:solidFill>
                            <a:srgbClr val="0000FF"/>
                          </a:solidFill>
                        </a:rPr>
                        <a:t>0.02 – 0.20 PF</a:t>
                      </a:r>
                    </a:p>
                    <a:p>
                      <a:endParaRPr lang="en-US" dirty="0"/>
                    </a:p>
                  </a:txBody>
                  <a:tcPr/>
                </a:tc>
              </a:tr>
              <a:tr h="716717">
                <a:tc>
                  <a:txBody>
                    <a:bodyPr/>
                    <a:lstStyle/>
                    <a:p>
                      <a:r>
                        <a:rPr lang="en-US" dirty="0" smtClean="0"/>
                        <a:t>Double</a:t>
                      </a:r>
                      <a:r>
                        <a:rPr lang="en-US" baseline="0" dirty="0" smtClean="0"/>
                        <a:t> Layer Clothing</a:t>
                      </a:r>
                      <a:endParaRPr lang="en-US" dirty="0"/>
                    </a:p>
                  </a:txBody>
                  <a:tcPr/>
                </a:tc>
                <a:tc>
                  <a:txBody>
                    <a:bodyPr/>
                    <a:lstStyle/>
                    <a:p>
                      <a:r>
                        <a:rPr lang="en-US" dirty="0" smtClean="0"/>
                        <a:t>75% reduction – </a:t>
                      </a:r>
                      <a:r>
                        <a:rPr lang="en-US" dirty="0" smtClean="0">
                          <a:solidFill>
                            <a:srgbClr val="0000FF"/>
                          </a:solidFill>
                        </a:rPr>
                        <a:t>0.25 PF</a:t>
                      </a:r>
                      <a:endParaRPr lang="en-US" dirty="0">
                        <a:solidFill>
                          <a:srgbClr val="0000FF"/>
                        </a:solidFill>
                      </a:endParaRPr>
                    </a:p>
                  </a:txBody>
                  <a:tcPr/>
                </a:tc>
                <a:tc>
                  <a:txBody>
                    <a:bodyPr/>
                    <a:lstStyle/>
                    <a:p>
                      <a:endParaRPr lang="en-US" dirty="0"/>
                    </a:p>
                  </a:txBody>
                  <a:tcPr/>
                </a:tc>
                <a:tc>
                  <a:txBody>
                    <a:bodyPr/>
                    <a:lstStyle/>
                    <a:p>
                      <a:endParaRPr lang="en-US" dirty="0"/>
                    </a:p>
                  </a:txBody>
                  <a:tcPr/>
                </a:tc>
              </a:tr>
              <a:tr h="1023882">
                <a:tc>
                  <a:txBody>
                    <a:bodyPr/>
                    <a:lstStyle/>
                    <a:p>
                      <a:r>
                        <a:rPr lang="en-US" dirty="0" smtClean="0"/>
                        <a:t>Chemical Resistant</a:t>
                      </a:r>
                      <a:r>
                        <a:rPr lang="en-US" baseline="0" dirty="0" smtClean="0"/>
                        <a:t> Gloves</a:t>
                      </a:r>
                      <a:endParaRPr lang="en-US" dirty="0"/>
                    </a:p>
                  </a:txBody>
                  <a:tcPr/>
                </a:tc>
                <a:tc>
                  <a:txBody>
                    <a:bodyPr/>
                    <a:lstStyle/>
                    <a:p>
                      <a:r>
                        <a:rPr lang="en-US" dirty="0" smtClean="0"/>
                        <a:t>90% reduction – </a:t>
                      </a:r>
                      <a:r>
                        <a:rPr lang="en-US" dirty="0" smtClean="0">
                          <a:solidFill>
                            <a:srgbClr val="0000FF"/>
                          </a:solidFill>
                        </a:rPr>
                        <a:t>0.10 PF</a:t>
                      </a:r>
                      <a:endParaRPr lang="en-US" dirty="0">
                        <a:solidFill>
                          <a:srgbClr val="0000FF"/>
                        </a:solidFill>
                      </a:endParaRPr>
                    </a:p>
                  </a:txBody>
                  <a:tcPr/>
                </a:tc>
                <a:tc>
                  <a:txBody>
                    <a:bodyPr/>
                    <a:lstStyle/>
                    <a:p>
                      <a:r>
                        <a:rPr lang="en-US" dirty="0" smtClean="0">
                          <a:solidFill>
                            <a:srgbClr val="0000FF"/>
                          </a:solidFill>
                        </a:rPr>
                        <a:t>99% reduction – 0.01 PF</a:t>
                      </a:r>
                      <a:endParaRPr lang="en-US" dirty="0">
                        <a:solidFill>
                          <a:srgbClr val="0000FF"/>
                        </a:solidFill>
                      </a:endParaRPr>
                    </a:p>
                  </a:txBody>
                  <a:tcPr/>
                </a:tc>
                <a:tc>
                  <a:txBody>
                    <a:bodyPr/>
                    <a:lstStyle/>
                    <a:p>
                      <a:r>
                        <a:rPr lang="en-US" dirty="0" smtClean="0">
                          <a:solidFill>
                            <a:srgbClr val="0000FF"/>
                          </a:solidFill>
                        </a:rPr>
                        <a:t>99-90% reduction – 0.01-0.10 PF</a:t>
                      </a:r>
                      <a:endParaRPr lang="en-US" dirty="0">
                        <a:solidFill>
                          <a:srgbClr val="0000FF"/>
                        </a:solidFill>
                      </a:endParaRPr>
                    </a:p>
                  </a:txBody>
                  <a:tcPr/>
                </a:tc>
              </a:tr>
            </a:tbl>
          </a:graphicData>
        </a:graphic>
      </p:graphicFrame>
    </p:spTree>
    <p:extLst>
      <p:ext uri="{BB962C8B-B14F-4D97-AF65-F5344CB8AC3E}">
        <p14:creationId xmlns:p14="http://schemas.microsoft.com/office/powerpoint/2010/main" val="9205701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Process to Assign PPE</a:t>
            </a:r>
            <a:endParaRPr lang="en-US" dirty="0"/>
          </a:p>
        </p:txBody>
      </p:sp>
      <p:sp>
        <p:nvSpPr>
          <p:cNvPr id="3" name="Content Placeholder 2"/>
          <p:cNvSpPr>
            <a:spLocks noGrp="1"/>
          </p:cNvSpPr>
          <p:nvPr>
            <p:ph idx="1"/>
          </p:nvPr>
        </p:nvSpPr>
        <p:spPr>
          <a:xfrm>
            <a:off x="436824" y="1476910"/>
            <a:ext cx="5518410" cy="4897177"/>
          </a:xfrm>
        </p:spPr>
        <p:txBody>
          <a:bodyPr>
            <a:normAutofit fontScale="92500"/>
          </a:bodyPr>
          <a:lstStyle/>
          <a:p>
            <a:pPr marL="457200" indent="-457200">
              <a:buFont typeface="+mj-lt"/>
              <a:buAutoNum type="arabicPeriod"/>
            </a:pPr>
            <a:r>
              <a:rPr lang="en-US" sz="2400" dirty="0" smtClean="0"/>
              <a:t>Interim PPE based on acute toxicity</a:t>
            </a:r>
          </a:p>
          <a:p>
            <a:pPr marL="457200" indent="-457200">
              <a:buFont typeface="+mj-lt"/>
              <a:buAutoNum type="arabicPeriod"/>
            </a:pPr>
            <a:r>
              <a:rPr lang="en-US" sz="2400" dirty="0" smtClean="0"/>
              <a:t>Estimate occupational risk based on MOE and uncertainty/safety factors</a:t>
            </a:r>
          </a:p>
          <a:p>
            <a:pPr marL="457200" indent="-457200">
              <a:buFont typeface="+mj-lt"/>
              <a:buAutoNum type="arabicPeriod"/>
            </a:pPr>
            <a:r>
              <a:rPr lang="en-US" sz="2400" dirty="0" smtClean="0"/>
              <a:t>Conduct Handler assessment</a:t>
            </a:r>
          </a:p>
          <a:p>
            <a:pPr marL="803275" lvl="1">
              <a:tabLst>
                <a:tab pos="739775" algn="l"/>
              </a:tabLst>
            </a:pPr>
            <a:r>
              <a:rPr lang="en-US" sz="2300" dirty="0" smtClean="0"/>
              <a:t>Calculate MOE</a:t>
            </a:r>
          </a:p>
          <a:p>
            <a:pPr marL="803275" lvl="1">
              <a:tabLst>
                <a:tab pos="739775" algn="l"/>
              </a:tabLst>
            </a:pPr>
            <a:r>
              <a:rPr lang="en-US" sz="2300" dirty="0" smtClean="0"/>
              <a:t>Estimate occupational exposure with no PPE</a:t>
            </a:r>
          </a:p>
          <a:p>
            <a:pPr marL="803275" lvl="1">
              <a:tabLst>
                <a:tab pos="739775" algn="l"/>
              </a:tabLst>
            </a:pPr>
            <a:r>
              <a:rPr lang="en-US" sz="2300" dirty="0" smtClean="0"/>
              <a:t>Use PPE protection factors to achieve MOE</a:t>
            </a:r>
          </a:p>
          <a:p>
            <a:pPr marL="457200" indent="-457200">
              <a:buFont typeface="+mj-lt"/>
              <a:buAutoNum type="arabicPeriod"/>
            </a:pPr>
            <a:r>
              <a:rPr lang="en-US" sz="2400" dirty="0" smtClean="0"/>
              <a:t>Develop PPE requirements that meet Worker Protection Standards</a:t>
            </a:r>
          </a:p>
          <a:p>
            <a:pPr lvl="1"/>
            <a:endParaRPr lang="en-US" dirty="0"/>
          </a:p>
        </p:txBody>
      </p:sp>
      <p:pic>
        <p:nvPicPr>
          <p:cNvPr id="4" name="Picture 3" descr="DSC_012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415" y="2046610"/>
            <a:ext cx="2816899" cy="42411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6251148" y="5856538"/>
            <a:ext cx="1388421" cy="369332"/>
          </a:xfrm>
          <a:prstGeom prst="rect">
            <a:avLst/>
          </a:prstGeom>
          <a:noFill/>
          <a:ln>
            <a:noFill/>
          </a:ln>
        </p:spPr>
        <p:txBody>
          <a:bodyPr wrap="none" rtlCol="0">
            <a:spAutoFit/>
          </a:bodyPr>
          <a:lstStyle/>
          <a:p>
            <a:r>
              <a:rPr lang="en-US" dirty="0" err="1" smtClean="0">
                <a:solidFill>
                  <a:schemeClr val="bg1">
                    <a:lumMod val="95000"/>
                  </a:schemeClr>
                </a:solidFill>
              </a:rPr>
              <a:t>Gery</a:t>
            </a:r>
            <a:r>
              <a:rPr lang="en-US" dirty="0" smtClean="0">
                <a:solidFill>
                  <a:schemeClr val="bg1">
                    <a:lumMod val="95000"/>
                  </a:schemeClr>
                </a:solidFill>
              </a:rPr>
              <a:t> Amos</a:t>
            </a:r>
            <a:endParaRPr lang="en-US" dirty="0">
              <a:solidFill>
                <a:schemeClr val="bg1">
                  <a:lumMod val="95000"/>
                </a:schemeClr>
              </a:solidFill>
            </a:endParaRPr>
          </a:p>
        </p:txBody>
      </p:sp>
    </p:spTree>
    <p:extLst>
      <p:ext uri="{BB962C8B-B14F-4D97-AF65-F5344CB8AC3E}">
        <p14:creationId xmlns:p14="http://schemas.microsoft.com/office/powerpoint/2010/main" val="34634866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European </a:t>
            </a:r>
            <a:r>
              <a:rPr lang="en-US" dirty="0" smtClean="0"/>
              <a:t>Union Process</a:t>
            </a:r>
            <a:endParaRPr lang="en-US" dirty="0"/>
          </a:p>
        </p:txBody>
      </p:sp>
      <p:sp>
        <p:nvSpPr>
          <p:cNvPr id="3" name="Content Placeholder 2"/>
          <p:cNvSpPr>
            <a:spLocks noGrp="1"/>
          </p:cNvSpPr>
          <p:nvPr>
            <p:ph idx="1"/>
          </p:nvPr>
        </p:nvSpPr>
        <p:spPr>
          <a:xfrm>
            <a:off x="498474" y="1621091"/>
            <a:ext cx="7047291" cy="4839299"/>
          </a:xfrm>
        </p:spPr>
        <p:txBody>
          <a:bodyPr>
            <a:normAutofit lnSpcReduction="10000"/>
          </a:bodyPr>
          <a:lstStyle/>
          <a:p>
            <a:r>
              <a:rPr lang="en-US" sz="2800" dirty="0" smtClean="0"/>
              <a:t>Assign PPE based on </a:t>
            </a:r>
            <a:r>
              <a:rPr lang="en-US" sz="2800" dirty="0" smtClean="0"/>
              <a:t/>
            </a:r>
            <a:br>
              <a:rPr lang="en-US" sz="2800" dirty="0" smtClean="0"/>
            </a:br>
            <a:r>
              <a:rPr lang="en-US" sz="2800" dirty="0" smtClean="0"/>
              <a:t>hazard </a:t>
            </a:r>
            <a:r>
              <a:rPr lang="en-US" sz="2800" dirty="0" smtClean="0"/>
              <a:t>identification based </a:t>
            </a:r>
            <a:r>
              <a:rPr lang="en-US" sz="2800" dirty="0" smtClean="0"/>
              <a:t/>
            </a:r>
            <a:br>
              <a:rPr lang="en-US" sz="2800" dirty="0" smtClean="0"/>
            </a:br>
            <a:r>
              <a:rPr lang="en-US" sz="2800" dirty="0" smtClean="0"/>
              <a:t>on </a:t>
            </a:r>
            <a:r>
              <a:rPr lang="en-US" sz="2800" dirty="0" smtClean="0"/>
              <a:t>all ingredients</a:t>
            </a:r>
          </a:p>
          <a:p>
            <a:r>
              <a:rPr lang="en-US" sz="2800" dirty="0" smtClean="0"/>
              <a:t>Assign PPE based on risk assessment</a:t>
            </a:r>
          </a:p>
          <a:p>
            <a:pPr lvl="1"/>
            <a:r>
              <a:rPr lang="en-US" sz="2400" dirty="0" smtClean="0"/>
              <a:t>Estimate occupational exposure with no PPE</a:t>
            </a:r>
          </a:p>
          <a:p>
            <a:pPr lvl="1"/>
            <a:r>
              <a:rPr lang="en-US" sz="2400" dirty="0" smtClean="0"/>
              <a:t>Compare estimated exposure levels to AOEL with no PPE</a:t>
            </a:r>
          </a:p>
          <a:p>
            <a:pPr lvl="1"/>
            <a:r>
              <a:rPr lang="en-US" sz="2400" dirty="0"/>
              <a:t>Use PPE protection factors to achieve </a:t>
            </a:r>
            <a:r>
              <a:rPr lang="en-US" sz="2400" dirty="0" smtClean="0"/>
              <a:t>AOEL</a:t>
            </a:r>
          </a:p>
          <a:p>
            <a:r>
              <a:rPr lang="en-US" sz="2800" dirty="0" smtClean="0"/>
              <a:t>Develop PPE requirements based on above</a:t>
            </a:r>
            <a:endParaRPr lang="en-US" sz="2800" dirty="0"/>
          </a:p>
          <a:p>
            <a:pPr lvl="1"/>
            <a:endParaRPr lang="en-US" dirty="0"/>
          </a:p>
        </p:txBody>
      </p:sp>
      <p:pic>
        <p:nvPicPr>
          <p:cNvPr id="4" name="Picture 3" descr="MC90043806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019" y="710735"/>
            <a:ext cx="2260691" cy="2260691"/>
          </a:xfrm>
          <a:prstGeom prst="rect">
            <a:avLst/>
          </a:prstGeom>
        </p:spPr>
      </p:pic>
    </p:spTree>
    <p:extLst>
      <p:ext uri="{BB962C8B-B14F-4D97-AF65-F5344CB8AC3E}">
        <p14:creationId xmlns:p14="http://schemas.microsoft.com/office/powerpoint/2010/main" val="27142310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5"/>
          <p:cNvSpPr>
            <a:spLocks noGrp="1"/>
          </p:cNvSpPr>
          <p:nvPr>
            <p:ph type="title"/>
          </p:nvPr>
        </p:nvSpPr>
        <p:spPr>
          <a:xfrm>
            <a:off x="605535" y="352425"/>
            <a:ext cx="3715640" cy="600075"/>
          </a:xfrm>
        </p:spPr>
        <p:txBody>
          <a:bodyPr/>
          <a:lstStyle/>
          <a:p>
            <a:r>
              <a:rPr lang="en-US" sz="3600" dirty="0" smtClean="0">
                <a:latin typeface="Calibri" charset="0"/>
              </a:rPr>
              <a:t>US </a:t>
            </a:r>
            <a:r>
              <a:rPr lang="en-US" sz="3600" dirty="0">
                <a:latin typeface="Calibri" charset="0"/>
              </a:rPr>
              <a:t>Pesticide Label</a:t>
            </a:r>
          </a:p>
        </p:txBody>
      </p:sp>
      <p:sp>
        <p:nvSpPr>
          <p:cNvPr id="20482" name="Content Placeholder 6"/>
          <p:cNvSpPr>
            <a:spLocks noGrp="1"/>
          </p:cNvSpPr>
          <p:nvPr>
            <p:ph idx="1"/>
          </p:nvPr>
        </p:nvSpPr>
        <p:spPr>
          <a:xfrm>
            <a:off x="353228" y="1368425"/>
            <a:ext cx="4252109" cy="4438650"/>
          </a:xfrm>
        </p:spPr>
        <p:txBody>
          <a:bodyPr>
            <a:normAutofit fontScale="92500"/>
          </a:bodyPr>
          <a:lstStyle/>
          <a:p>
            <a:pPr>
              <a:buFont typeface="Arial" charset="0"/>
              <a:buChar char="•"/>
            </a:pPr>
            <a:r>
              <a:rPr sz="3600" dirty="0">
                <a:latin typeface="Calibri" charset="0"/>
              </a:rPr>
              <a:t>Risk Assessment</a:t>
            </a:r>
          </a:p>
          <a:p>
            <a:pPr marL="739775" lvl="1" indent="-285750">
              <a:buFont typeface="Arial" charset="0"/>
              <a:buChar char="•"/>
            </a:pPr>
            <a:r>
              <a:rPr sz="3400" dirty="0">
                <a:latin typeface="Calibri" charset="0"/>
              </a:rPr>
              <a:t>Toxicity</a:t>
            </a:r>
          </a:p>
          <a:p>
            <a:pPr marL="739775" lvl="1" indent="-285750">
              <a:buFont typeface="Arial" charset="0"/>
              <a:buChar char="•"/>
            </a:pPr>
            <a:r>
              <a:rPr sz="3400" dirty="0">
                <a:latin typeface="Calibri" charset="0"/>
              </a:rPr>
              <a:t>Formulation</a:t>
            </a:r>
          </a:p>
          <a:p>
            <a:pPr marL="739775" lvl="1" indent="-285750">
              <a:buFont typeface="Arial" charset="0"/>
              <a:buChar char="•"/>
            </a:pPr>
            <a:r>
              <a:rPr sz="3400" dirty="0">
                <a:latin typeface="Calibri" charset="0"/>
              </a:rPr>
              <a:t>Use pattern</a:t>
            </a:r>
          </a:p>
          <a:p>
            <a:pPr marL="739775" lvl="1" indent="-285750">
              <a:buFont typeface="Arial" charset="0"/>
              <a:buChar char="•"/>
            </a:pPr>
            <a:r>
              <a:rPr sz="3400" dirty="0">
                <a:latin typeface="Calibri" charset="0"/>
              </a:rPr>
              <a:t>Dermal exposure</a:t>
            </a:r>
          </a:p>
          <a:p>
            <a:pPr marL="739775" lvl="1" indent="-285750">
              <a:buFont typeface="Arial" charset="0"/>
              <a:buChar char="•"/>
            </a:pPr>
            <a:r>
              <a:rPr sz="3400" dirty="0">
                <a:latin typeface="Calibri" charset="0"/>
              </a:rPr>
              <a:t>Inhalation exposure</a:t>
            </a:r>
          </a:p>
          <a:p>
            <a:pPr marL="739775" lvl="1" indent="-285750">
              <a:buFont typeface="Arial" charset="0"/>
              <a:buChar char="•"/>
            </a:pPr>
            <a:r>
              <a:rPr sz="3400" dirty="0">
                <a:latin typeface="Calibri" charset="0"/>
              </a:rPr>
              <a:t>Closed-mixing systems</a:t>
            </a:r>
          </a:p>
        </p:txBody>
      </p:sp>
      <p:grpSp>
        <p:nvGrpSpPr>
          <p:cNvPr id="20483" name="Group 4"/>
          <p:cNvGrpSpPr>
            <a:grpSpLocks/>
          </p:cNvGrpSpPr>
          <p:nvPr/>
        </p:nvGrpSpPr>
        <p:grpSpPr bwMode="auto">
          <a:xfrm>
            <a:off x="4473166" y="625475"/>
            <a:ext cx="4228014" cy="5057775"/>
            <a:chOff x="4859270" y="1332948"/>
            <a:chExt cx="4228536" cy="5058980"/>
          </a:xfrm>
        </p:grpSpPr>
        <p:pic>
          <p:nvPicPr>
            <p:cNvPr id="20485" name="Picture 2" descr="m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1109" y="1332948"/>
              <a:ext cx="3986697" cy="5058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59270" y="1358354"/>
              <a:ext cx="1408284" cy="308048"/>
            </a:xfrm>
            <a:prstGeom prst="rect">
              <a:avLst/>
            </a:prstGeom>
            <a:solidFill>
              <a:schemeClr val="bg1">
                <a:lumMod val="75000"/>
              </a:schemeClr>
            </a:solidFill>
            <a:ln>
              <a:solidFill>
                <a:schemeClr val="bg1">
                  <a:lumMod val="75000"/>
                </a:schemeClr>
              </a:solidFill>
            </a:ln>
          </p:spPr>
          <p:txBody>
            <a:bodyPr wrap="none">
              <a:spAutoFit/>
            </a:bodyPr>
            <a:lstStyle/>
            <a:p>
              <a:pPr>
                <a:defRPr/>
              </a:pPr>
              <a:r>
                <a:rPr lang="en-US" sz="1400" dirty="0" err="1">
                  <a:latin typeface="Calibri"/>
                  <a:cs typeface="Calibri"/>
                </a:rPr>
                <a:t>pesticidepics.org</a:t>
              </a:r>
              <a:endParaRPr lang="en-US" sz="1400" dirty="0">
                <a:latin typeface="Calibri"/>
                <a:cs typeface="Calibri"/>
              </a:endParaRPr>
            </a:p>
          </p:txBody>
        </p:sp>
      </p:grpSp>
      <p:grpSp>
        <p:nvGrpSpPr>
          <p:cNvPr id="7" name="Group 6"/>
          <p:cNvGrpSpPr/>
          <p:nvPr/>
        </p:nvGrpSpPr>
        <p:grpSpPr>
          <a:xfrm>
            <a:off x="4727574" y="625475"/>
            <a:ext cx="4271349" cy="5998568"/>
            <a:chOff x="4727574" y="625475"/>
            <a:chExt cx="4271349" cy="5998568"/>
          </a:xfrm>
        </p:grpSpPr>
        <p:sp>
          <p:nvSpPr>
            <p:cNvPr id="20484" name="TextBox 6"/>
            <p:cNvSpPr txBox="1">
              <a:spLocks noChangeArrowheads="1"/>
            </p:cNvSpPr>
            <p:nvPr/>
          </p:nvSpPr>
          <p:spPr bwMode="auto">
            <a:xfrm>
              <a:off x="4727574" y="5700713"/>
              <a:ext cx="427134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FF0000"/>
                  </a:solidFill>
                </a:rPr>
                <a:t>Cannot imagine </a:t>
              </a:r>
              <a:r>
                <a:rPr lang="en-US" sz="1800" dirty="0" smtClean="0">
                  <a:solidFill>
                    <a:srgbClr val="004376"/>
                  </a:solidFill>
                </a:rPr>
                <a:t>this </a:t>
              </a:r>
              <a:r>
                <a:rPr lang="en-US" sz="1800" dirty="0">
                  <a:solidFill>
                    <a:srgbClr val="004376"/>
                  </a:solidFill>
                </a:rPr>
                <a:t>much protection </a:t>
              </a:r>
              <a:r>
                <a:rPr lang="en-US" sz="1800" dirty="0" smtClean="0">
                  <a:solidFill>
                    <a:srgbClr val="004376"/>
                  </a:solidFill>
                </a:rPr>
                <a:t>would </a:t>
              </a:r>
              <a:r>
                <a:rPr lang="en-US" sz="1800" dirty="0" smtClean="0">
                  <a:solidFill>
                    <a:srgbClr val="FF0000"/>
                  </a:solidFill>
                </a:rPr>
                <a:t>EVER BE </a:t>
              </a:r>
              <a:r>
                <a:rPr lang="en-US" sz="1800" dirty="0">
                  <a:solidFill>
                    <a:srgbClr val="004376"/>
                  </a:solidFill>
                </a:rPr>
                <a:t>warranted, and </a:t>
              </a:r>
              <a:r>
                <a:rPr lang="en-US" sz="1800" dirty="0" smtClean="0">
                  <a:solidFill>
                    <a:srgbClr val="004376"/>
                  </a:solidFill>
                </a:rPr>
                <a:t>doubly </a:t>
              </a:r>
              <a:r>
                <a:rPr lang="en-US" sz="1800" dirty="0">
                  <a:solidFill>
                    <a:srgbClr val="004376"/>
                  </a:solidFill>
                </a:rPr>
                <a:t>doubtful being a solid formulation</a:t>
              </a:r>
            </a:p>
          </p:txBody>
        </p:sp>
        <p:cxnSp>
          <p:nvCxnSpPr>
            <p:cNvPr id="3" name="Straight Connector 2"/>
            <p:cNvCxnSpPr/>
            <p:nvPr/>
          </p:nvCxnSpPr>
          <p:spPr>
            <a:xfrm flipV="1">
              <a:off x="4749800" y="625475"/>
              <a:ext cx="3963988" cy="5075238"/>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4749800" y="650875"/>
              <a:ext cx="3963988" cy="5032375"/>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Brazil – no process</a:t>
            </a:r>
            <a:endParaRPr lang="en-US" dirty="0"/>
          </a:p>
        </p:txBody>
      </p:sp>
      <p:sp>
        <p:nvSpPr>
          <p:cNvPr id="3" name="Content Placeholder 2"/>
          <p:cNvSpPr>
            <a:spLocks noGrp="1"/>
          </p:cNvSpPr>
          <p:nvPr>
            <p:ph idx="1"/>
          </p:nvPr>
        </p:nvSpPr>
        <p:spPr>
          <a:xfrm>
            <a:off x="498474" y="1389409"/>
            <a:ext cx="6948654" cy="4144963"/>
          </a:xfrm>
        </p:spPr>
        <p:txBody>
          <a:bodyPr>
            <a:noAutofit/>
          </a:bodyPr>
          <a:lstStyle/>
          <a:p>
            <a:r>
              <a:rPr lang="en-US" sz="2400" dirty="0" smtClean="0"/>
              <a:t>No risk assessment process is being used</a:t>
            </a:r>
          </a:p>
          <a:p>
            <a:r>
              <a:rPr lang="en-US" sz="2400" dirty="0" smtClean="0"/>
              <a:t>The same PPE is required for all products</a:t>
            </a:r>
          </a:p>
          <a:p>
            <a:r>
              <a:rPr lang="en-US" sz="2400" dirty="0" smtClean="0"/>
              <a:t>2011 publication by ANVISA for public consultation to establish new legislation </a:t>
            </a:r>
            <a:r>
              <a:rPr lang="en-US" sz="2400" dirty="0" smtClean="0"/>
              <a:t>with the </a:t>
            </a:r>
            <a:r>
              <a:rPr lang="en-US" sz="2400" dirty="0" smtClean="0"/>
              <a:t>intent to change the </a:t>
            </a:r>
            <a:r>
              <a:rPr lang="en-US" sz="2400" dirty="0" smtClean="0"/>
              <a:t/>
            </a:r>
            <a:br>
              <a:rPr lang="en-US" sz="2400" dirty="0" smtClean="0"/>
            </a:br>
            <a:r>
              <a:rPr lang="en-US" sz="2400" dirty="0" smtClean="0"/>
              <a:t>decision</a:t>
            </a:r>
            <a:r>
              <a:rPr lang="en-US" sz="2400" dirty="0" smtClean="0"/>
              <a:t>-making process </a:t>
            </a:r>
            <a:r>
              <a:rPr lang="en-US" sz="2400" dirty="0" smtClean="0"/>
              <a:t/>
            </a:r>
            <a:br>
              <a:rPr lang="en-US" sz="2400" dirty="0" smtClean="0"/>
            </a:br>
            <a:r>
              <a:rPr lang="en-US" sz="2400" dirty="0" smtClean="0"/>
              <a:t>from </a:t>
            </a:r>
            <a:r>
              <a:rPr lang="en-US" sz="2400" dirty="0" smtClean="0"/>
              <a:t>hazard-based to </a:t>
            </a:r>
            <a:r>
              <a:rPr lang="en-US" sz="2400" dirty="0" smtClean="0"/>
              <a:t/>
            </a:r>
            <a:br>
              <a:rPr lang="en-US" sz="2400" dirty="0" smtClean="0"/>
            </a:br>
            <a:r>
              <a:rPr lang="en-US" sz="2400" dirty="0" smtClean="0"/>
              <a:t>risk</a:t>
            </a:r>
            <a:r>
              <a:rPr lang="en-US" sz="2400" dirty="0" smtClean="0"/>
              <a:t>-based</a:t>
            </a:r>
          </a:p>
          <a:p>
            <a:r>
              <a:rPr lang="en-US" sz="2400" dirty="0" smtClean="0"/>
              <a:t>Still under revision</a:t>
            </a:r>
          </a:p>
          <a:p>
            <a:r>
              <a:rPr lang="en-US" sz="2400" dirty="0" smtClean="0"/>
              <a:t>A trigger for the Brazil </a:t>
            </a:r>
            <a:r>
              <a:rPr lang="en-US" sz="2400" dirty="0" smtClean="0"/>
              <a:t/>
            </a:r>
            <a:br>
              <a:rPr lang="en-US" sz="2400" dirty="0" smtClean="0"/>
            </a:br>
            <a:r>
              <a:rPr lang="en-US" sz="2400" dirty="0" smtClean="0"/>
              <a:t>Symposium</a:t>
            </a:r>
            <a:endParaRPr lang="en-US" sz="2400" dirty="0"/>
          </a:p>
        </p:txBody>
      </p:sp>
      <p:pic>
        <p:nvPicPr>
          <p:cNvPr id="4" name="Picture 3" descr="MP90038289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609" y="3627891"/>
            <a:ext cx="4086323" cy="2918802"/>
          </a:xfrm>
          <a:prstGeom prst="rect">
            <a:avLst/>
          </a:prstGeom>
        </p:spPr>
      </p:pic>
      <p:sp>
        <p:nvSpPr>
          <p:cNvPr id="5" name="TextBox 4"/>
          <p:cNvSpPr txBox="1"/>
          <p:nvPr/>
        </p:nvSpPr>
        <p:spPr>
          <a:xfrm>
            <a:off x="1750815" y="88768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8711833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txBox="1">
            <a:spLocks/>
          </p:cNvSpPr>
          <p:nvPr/>
        </p:nvSpPr>
        <p:spPr bwMode="auto">
          <a:xfrm>
            <a:off x="2776537" y="2944813"/>
            <a:ext cx="2463577" cy="1271587"/>
          </a:xfrm>
          <a:prstGeom prst="rect">
            <a:avLst/>
          </a:prstGeom>
          <a:solidFill>
            <a:srgbClr val="FFFF00"/>
          </a:solidFill>
          <a:ln w="9525">
            <a:solidFill>
              <a:schemeClr val="bg2"/>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b="1" dirty="0" smtClean="0">
                <a:latin typeface="Lucida Sans" charset="0"/>
              </a:rPr>
              <a:t>Gloves</a:t>
            </a:r>
          </a:p>
          <a:p>
            <a:pPr>
              <a:lnSpc>
                <a:spcPct val="90000"/>
              </a:lnSpc>
            </a:pPr>
            <a:r>
              <a:rPr lang="en-US" sz="2800" b="1" dirty="0" smtClean="0">
                <a:latin typeface="Lucida Sans" charset="0"/>
              </a:rPr>
              <a:t>    </a:t>
            </a:r>
            <a:r>
              <a:rPr lang="en-US" sz="2800" b="1" dirty="0" smtClean="0">
                <a:solidFill>
                  <a:srgbClr val="008000"/>
                </a:solidFill>
                <a:latin typeface="Lucida Sans" charset="0"/>
              </a:rPr>
              <a:t>Gloves</a:t>
            </a:r>
          </a:p>
          <a:p>
            <a:pPr>
              <a:lnSpc>
                <a:spcPct val="90000"/>
              </a:lnSpc>
            </a:pPr>
            <a:r>
              <a:rPr lang="en-US" sz="2800" b="1" dirty="0" smtClean="0">
                <a:solidFill>
                  <a:srgbClr val="008000"/>
                </a:solidFill>
                <a:latin typeface="Lucida Sans" charset="0"/>
              </a:rPr>
              <a:t>        </a:t>
            </a:r>
            <a:r>
              <a:rPr lang="en-US" sz="2800" b="1" dirty="0" smtClean="0">
                <a:solidFill>
                  <a:srgbClr val="0000FF"/>
                </a:solidFill>
                <a:latin typeface="Lucida Sans" charset="0"/>
              </a:rPr>
              <a:t>Gloves</a:t>
            </a:r>
            <a:endParaRPr lang="en-US" sz="2800" b="1" dirty="0">
              <a:solidFill>
                <a:srgbClr val="0000FF"/>
              </a:solidFill>
              <a:latin typeface="Lucida Sans" charset="0"/>
            </a:endParaRPr>
          </a:p>
        </p:txBody>
      </p:sp>
      <p:pic>
        <p:nvPicPr>
          <p:cNvPr id="32770" name="Picture 12"/>
          <p:cNvPicPr>
            <a:picLocks noChangeAspect="1" noChangeArrowheads="1"/>
          </p:cNvPicPr>
          <p:nvPr/>
        </p:nvPicPr>
        <p:blipFill>
          <a:blip r:embed="rId4">
            <a:extLst>
              <a:ext uri="{28A0092B-C50C-407E-A947-70E740481C1C}">
                <a14:useLocalDpi xmlns:a14="http://schemas.microsoft.com/office/drawing/2010/main" val="0"/>
              </a:ext>
            </a:extLst>
          </a:blip>
          <a:srcRect l="6944" t="5211"/>
          <a:stretch>
            <a:fillRect/>
          </a:stretch>
        </p:blipFill>
        <p:spPr bwMode="auto">
          <a:xfrm>
            <a:off x="5546725" y="1520825"/>
            <a:ext cx="142398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15" descr="http://www.gemplers.com/img/silvershield-barrier-laminate-NG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338" y="960438"/>
            <a:ext cx="2398712"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3" descr="http://www.gemplers.com/img/butyl-safety-gloves-14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4650" y="4656138"/>
            <a:ext cx="25717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2" descr="http://www.gemplers.com/img/ansell-neoprene-gloves-815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8638" y="4645025"/>
            <a:ext cx="300196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8" descr="http://www.gemplers.com/img/gemplers-nitrile-gloves-WEB727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 y="1128713"/>
            <a:ext cx="1177925"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75" name="Group 4"/>
          <p:cNvGrpSpPr>
            <a:grpSpLocks/>
          </p:cNvGrpSpPr>
          <p:nvPr/>
        </p:nvGrpSpPr>
        <p:grpSpPr bwMode="auto">
          <a:xfrm rot="-5400000">
            <a:off x="6799262" y="2328863"/>
            <a:ext cx="2017713" cy="1703388"/>
            <a:chOff x="6096000" y="3241291"/>
            <a:chExt cx="2509579" cy="1063417"/>
          </a:xfrm>
        </p:grpSpPr>
        <p:pic>
          <p:nvPicPr>
            <p:cNvPr id="32784"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6819081" y="2518210"/>
              <a:ext cx="1063417" cy="25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5"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7999267" y="3453692"/>
              <a:ext cx="341145" cy="49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6" name="TextBox 3"/>
          <p:cNvSpPr txBox="1">
            <a:spLocks noChangeArrowheads="1"/>
          </p:cNvSpPr>
          <p:nvPr/>
        </p:nvSpPr>
        <p:spPr bwMode="auto">
          <a:xfrm>
            <a:off x="2179638" y="569913"/>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Barrier Laminate</a:t>
            </a:r>
          </a:p>
        </p:txBody>
      </p:sp>
      <p:sp>
        <p:nvSpPr>
          <p:cNvPr id="32777" name="TextBox 16"/>
          <p:cNvSpPr txBox="1">
            <a:spLocks noChangeArrowheads="1"/>
          </p:cNvSpPr>
          <p:nvPr/>
        </p:nvSpPr>
        <p:spPr bwMode="auto">
          <a:xfrm>
            <a:off x="1866900" y="6091238"/>
            <a:ext cx="1519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Butyl Rubber</a:t>
            </a:r>
          </a:p>
        </p:txBody>
      </p:sp>
      <p:sp>
        <p:nvSpPr>
          <p:cNvPr id="32778" name="TextBox 17"/>
          <p:cNvSpPr txBox="1">
            <a:spLocks noChangeArrowheads="1"/>
          </p:cNvSpPr>
          <p:nvPr/>
        </p:nvSpPr>
        <p:spPr bwMode="auto">
          <a:xfrm>
            <a:off x="5448300" y="3279775"/>
            <a:ext cx="1506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Polyethylene</a:t>
            </a:r>
          </a:p>
        </p:txBody>
      </p:sp>
      <p:sp>
        <p:nvSpPr>
          <p:cNvPr id="32779" name="TextBox 18"/>
          <p:cNvSpPr txBox="1">
            <a:spLocks noChangeArrowheads="1"/>
          </p:cNvSpPr>
          <p:nvPr/>
        </p:nvSpPr>
        <p:spPr bwMode="auto">
          <a:xfrm>
            <a:off x="7437438" y="6056313"/>
            <a:ext cx="119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Neoprene</a:t>
            </a:r>
          </a:p>
        </p:txBody>
      </p:sp>
      <p:sp>
        <p:nvSpPr>
          <p:cNvPr id="32780" name="TextBox 19"/>
          <p:cNvSpPr txBox="1">
            <a:spLocks noChangeArrowheads="1"/>
          </p:cNvSpPr>
          <p:nvPr/>
        </p:nvSpPr>
        <p:spPr bwMode="auto">
          <a:xfrm>
            <a:off x="7480300" y="4181475"/>
            <a:ext cx="720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Viton</a:t>
            </a:r>
          </a:p>
        </p:txBody>
      </p:sp>
      <p:sp>
        <p:nvSpPr>
          <p:cNvPr id="32781" name="TextBox 20"/>
          <p:cNvSpPr txBox="1">
            <a:spLocks noChangeArrowheads="1"/>
          </p:cNvSpPr>
          <p:nvPr/>
        </p:nvSpPr>
        <p:spPr bwMode="auto">
          <a:xfrm>
            <a:off x="588963" y="4802188"/>
            <a:ext cx="774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Nitrile</a:t>
            </a:r>
          </a:p>
        </p:txBody>
      </p:sp>
      <p:pic>
        <p:nvPicPr>
          <p:cNvPr id="32782" name="Picture 4" descr="Best_LinedChemicalGloves_09.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068888" y="192088"/>
            <a:ext cx="1841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TextBox 22"/>
          <p:cNvSpPr txBox="1">
            <a:spLocks noChangeArrowheads="1"/>
          </p:cNvSpPr>
          <p:nvPr/>
        </p:nvSpPr>
        <p:spPr bwMode="auto">
          <a:xfrm>
            <a:off x="6910388" y="805656"/>
            <a:ext cx="187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PVC</a:t>
            </a:r>
            <a:br>
              <a:rPr lang="en-US" sz="1800" dirty="0"/>
            </a:br>
            <a:r>
              <a:rPr lang="en-US" sz="1800" dirty="0"/>
              <a:t>polyvinylchloride</a:t>
            </a:r>
          </a:p>
        </p:txBody>
      </p:sp>
    </p:spTree>
    <p:custDataLst>
      <p:tags r:id="rId1"/>
    </p:custDataLst>
    <p:extLst>
      <p:ext uri="{BB962C8B-B14F-4D97-AF65-F5344CB8AC3E}">
        <p14:creationId xmlns:p14="http://schemas.microsoft.com/office/powerpoint/2010/main" val="344531502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Labeling for </a:t>
            </a:r>
            <a:r>
              <a:rPr lang="en-US" dirty="0" smtClean="0"/>
              <a:t>Gloves</a:t>
            </a:r>
            <a:endParaRPr lang="en-US" dirty="0"/>
          </a:p>
        </p:txBody>
      </p:sp>
      <p:sp>
        <p:nvSpPr>
          <p:cNvPr id="3" name="Content Placeholder 2"/>
          <p:cNvSpPr>
            <a:spLocks noGrp="1"/>
          </p:cNvSpPr>
          <p:nvPr>
            <p:ph idx="1"/>
          </p:nvPr>
        </p:nvSpPr>
        <p:spPr>
          <a:xfrm>
            <a:off x="375178" y="1600200"/>
            <a:ext cx="6788368" cy="4525963"/>
          </a:xfrm>
        </p:spPr>
        <p:txBody>
          <a:bodyPr>
            <a:noAutofit/>
          </a:bodyPr>
          <a:lstStyle/>
          <a:p>
            <a:r>
              <a:rPr lang="en-US" sz="2400" dirty="0" smtClean="0"/>
              <a:t>Brazil – </a:t>
            </a:r>
            <a:r>
              <a:rPr lang="en-US" sz="2400" dirty="0" smtClean="0"/>
              <a:t>chemical-resistant </a:t>
            </a:r>
            <a:r>
              <a:rPr lang="en-US" sz="2400" dirty="0" smtClean="0"/>
              <a:t>gloves required – </a:t>
            </a:r>
            <a:r>
              <a:rPr lang="en-US" sz="2400" dirty="0" smtClean="0">
                <a:solidFill>
                  <a:srgbClr val="FF0000"/>
                </a:solidFill>
              </a:rPr>
              <a:t>no standard</a:t>
            </a:r>
          </a:p>
          <a:p>
            <a:r>
              <a:rPr lang="en-US" sz="2400" dirty="0" smtClean="0"/>
              <a:t>US – minimum no gloves </a:t>
            </a:r>
            <a:r>
              <a:rPr lang="en-US" sz="2400" dirty="0" smtClean="0">
                <a:sym typeface="Wingdings"/>
              </a:rPr>
              <a:t> Chemical Resistant </a:t>
            </a:r>
            <a:r>
              <a:rPr lang="en-US" sz="2400" dirty="0" smtClean="0">
                <a:sym typeface="Wingdings"/>
              </a:rPr>
              <a:t>Chart </a:t>
            </a:r>
            <a:r>
              <a:rPr lang="en-US" dirty="0" smtClean="0">
                <a:sym typeface="Wingdings"/>
              </a:rPr>
              <a:t>(for gloves)</a:t>
            </a:r>
            <a:endParaRPr lang="en-US" dirty="0" smtClean="0">
              <a:sym typeface="Wingdings"/>
            </a:endParaRPr>
          </a:p>
          <a:p>
            <a:pPr lvl="1"/>
            <a:r>
              <a:rPr lang="en-US" sz="2000" dirty="0" smtClean="0">
                <a:sym typeface="Wingdings"/>
              </a:rPr>
              <a:t>Chart has 8 types of materials and </a:t>
            </a:r>
            <a:r>
              <a:rPr lang="en-US" sz="2000" dirty="0" smtClean="0">
                <a:sym typeface="Wingdings"/>
              </a:rPr>
              <a:t>three levels </a:t>
            </a:r>
            <a:r>
              <a:rPr lang="en-US" sz="2000" dirty="0" smtClean="0">
                <a:sym typeface="Wingdings"/>
              </a:rPr>
              <a:t>of protection </a:t>
            </a:r>
            <a:r>
              <a:rPr lang="en-US" sz="2000" dirty="0" smtClean="0">
                <a:sym typeface="Wingdings"/>
              </a:rPr>
              <a:t>(plus NONE</a:t>
            </a:r>
            <a:r>
              <a:rPr lang="en-US" sz="2000" dirty="0" smtClean="0">
                <a:sym typeface="Wingdings"/>
              </a:rPr>
              <a:t>)</a:t>
            </a:r>
          </a:p>
          <a:p>
            <a:pPr lvl="1"/>
            <a:r>
              <a:rPr lang="en-US" sz="2000" dirty="0" smtClean="0">
                <a:sym typeface="Wingdings"/>
              </a:rPr>
              <a:t>Chart is based on </a:t>
            </a:r>
            <a:r>
              <a:rPr lang="en-US" sz="2000" dirty="0" smtClean="0">
                <a:solidFill>
                  <a:srgbClr val="FF0000"/>
                </a:solidFill>
                <a:sym typeface="Wingdings"/>
              </a:rPr>
              <a:t>breakthrough time of solvent</a:t>
            </a:r>
            <a:r>
              <a:rPr lang="en-US" sz="2000" dirty="0" smtClean="0">
                <a:sym typeface="Wingdings"/>
              </a:rPr>
              <a:t>, no certification of glove</a:t>
            </a:r>
          </a:p>
          <a:p>
            <a:r>
              <a:rPr lang="en-US" sz="2400" dirty="0" smtClean="0">
                <a:sym typeface="Wingdings"/>
              </a:rPr>
              <a:t>Europe varies</a:t>
            </a:r>
          </a:p>
          <a:p>
            <a:pPr lvl="1"/>
            <a:r>
              <a:rPr lang="en-US" sz="2000" dirty="0" smtClean="0">
                <a:solidFill>
                  <a:srgbClr val="0000FF"/>
                </a:solidFill>
                <a:sym typeface="Wingdings"/>
              </a:rPr>
              <a:t>Type of glove material and breakthrough time must be specified (EN374:2003</a:t>
            </a:r>
            <a:r>
              <a:rPr lang="en-US" sz="2000" dirty="0" smtClean="0">
                <a:sym typeface="Wingdings"/>
              </a:rPr>
              <a:t>)</a:t>
            </a:r>
          </a:p>
          <a:p>
            <a:pPr lvl="1"/>
            <a:r>
              <a:rPr lang="en-US" sz="2000" dirty="0" smtClean="0">
                <a:sym typeface="Wingdings"/>
              </a:rPr>
              <a:t>Breakthrough time is typically reported for </a:t>
            </a:r>
            <a:r>
              <a:rPr lang="en-US" sz="2000" dirty="0" smtClean="0">
                <a:solidFill>
                  <a:srgbClr val="FF0000"/>
                </a:solidFill>
                <a:sym typeface="Wingdings"/>
              </a:rPr>
              <a:t>solvents</a:t>
            </a:r>
            <a:endParaRPr lang="en-US" sz="2000" dirty="0">
              <a:solidFill>
                <a:srgbClr val="FF0000"/>
              </a:solidFill>
            </a:endParaRPr>
          </a:p>
        </p:txBody>
      </p:sp>
    </p:spTree>
    <p:extLst>
      <p:ext uri="{BB962C8B-B14F-4D97-AF65-F5344CB8AC3E}">
        <p14:creationId xmlns:p14="http://schemas.microsoft.com/office/powerpoint/2010/main" val="114450689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736553" y="237590"/>
            <a:ext cx="7772400" cy="487363"/>
          </a:xfrm>
        </p:spPr>
        <p:txBody>
          <a:bodyPr/>
          <a:lstStyle/>
          <a:p>
            <a:r>
              <a:rPr lang="en-US" sz="2800" u="sng" dirty="0">
                <a:latin typeface="Calibri" charset="0"/>
              </a:rPr>
              <a:t>Only</a:t>
            </a:r>
            <a:r>
              <a:rPr lang="en-US" sz="2800" dirty="0">
                <a:latin typeface="Calibri" charset="0"/>
              </a:rPr>
              <a:t> Gloves Rated ‘High’ Are Selected for Labels</a:t>
            </a:r>
          </a:p>
        </p:txBody>
      </p:sp>
      <p:graphicFrame>
        <p:nvGraphicFramePr>
          <p:cNvPr id="7" name="Content Placeholder 3"/>
          <p:cNvGraphicFramePr>
            <a:graphicFrameLocks noGrp="1"/>
          </p:cNvGraphicFramePr>
          <p:nvPr>
            <p:extLst>
              <p:ext uri="{D42A27DB-BD31-4B8C-83A1-F6EECF244321}">
                <p14:modId xmlns:p14="http://schemas.microsoft.com/office/powerpoint/2010/main" val="1613365612"/>
              </p:ext>
            </p:extLst>
          </p:nvPr>
        </p:nvGraphicFramePr>
        <p:xfrm>
          <a:off x="215900" y="1609725"/>
          <a:ext cx="8618538" cy="4622818"/>
        </p:xfrm>
        <a:graphic>
          <a:graphicData uri="http://schemas.openxmlformats.org/drawingml/2006/table">
            <a:tbl>
              <a:tblPr/>
              <a:tblGrid>
                <a:gridCol w="1196975"/>
                <a:gridCol w="957263"/>
                <a:gridCol w="877887"/>
                <a:gridCol w="798513"/>
                <a:gridCol w="957262"/>
                <a:gridCol w="957263"/>
                <a:gridCol w="958850"/>
                <a:gridCol w="957262"/>
                <a:gridCol w="957263"/>
              </a:tblGrid>
              <a:tr h="1016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Solvent Category</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Barrier Laminate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Butyl Rubber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 14 mils</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Nitrile Rubber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 14 mils</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ＭＳ Ｐゴシック" charset="0"/>
                          <a:cs typeface="ＭＳ Ｐゴシック" charset="0"/>
                        </a:rPr>
                        <a:t>Neoprene</a:t>
                      </a:r>
                      <a:r>
                        <a:rPr kumimoji="0" lang="en-US" sz="1600" b="1" i="0" u="none" strike="noStrike" cap="none" normalizeH="0" baseline="0">
                          <a:ln>
                            <a:noFill/>
                          </a:ln>
                          <a:solidFill>
                            <a:schemeClr val="tx1"/>
                          </a:solidFill>
                          <a:effectLst/>
                          <a:latin typeface="Arial" charset="0"/>
                          <a:ea typeface="ＭＳ Ｐゴシック" charset="0"/>
                          <a:cs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ＭＳ Ｐゴシック" charset="0"/>
                        </a:rPr>
                        <a:t>≥ 14 mils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Natural Rubber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 14 mils*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Poly-ethylene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Polyvinyl Chloride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(PVC)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 14 mils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Viton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ＭＳ Ｐゴシック" charset="0"/>
                        </a:rPr>
                        <a:t>≥ 14 mils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2">
                        <a:lumMod val="25000"/>
                        <a:lumOff val="75000"/>
                      </a:schemeClr>
                    </a:solidFill>
                  </a:tcPr>
                </a:tc>
              </a:tr>
              <a:tr h="51911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ＭＳ Ｐゴシック" charset="0"/>
                        </a:rPr>
                        <a:t>A (dry and water- based)</a:t>
                      </a:r>
                      <a:endParaRPr kumimoji="0" lang="en-US" sz="1200" b="1" i="0" u="none" strike="noStrike" cap="none" normalizeH="0" baseline="0" dirty="0">
                        <a:ln>
                          <a:noFill/>
                        </a:ln>
                        <a:solidFill>
                          <a:srgbClr val="FF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2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r>
              <a:tr h="4492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B</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0"/>
                          <a:cs typeface="ＭＳ Ｐゴシック" charset="0"/>
                        </a:rPr>
                        <a:t>Slight</a:t>
                      </a:r>
                      <a:endPar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C</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Moderate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C2C2D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Moderate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C2C2D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r>
              <a:tr h="4841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D</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Arial" charset="0"/>
                          <a:ea typeface="ＭＳ Ｐゴシック" charset="0"/>
                          <a:cs typeface="ＭＳ Ｐゴシック" charset="0"/>
                        </a:rPr>
                        <a:t>Moderate</a:t>
                      </a:r>
                      <a:endPar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Moderate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3">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Moderate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F</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Moderate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rgbClr val="FCD3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Arial" charset="0"/>
                          <a:ea typeface="ＭＳ Ｐゴシック" charset="0"/>
                          <a:cs typeface="ＭＳ Ｐゴシック" charset="0"/>
                        </a:rPr>
                        <a:t>High</a:t>
                      </a:r>
                      <a:endParaRPr kumimoji="0" lang="en-US" sz="1400" b="1" i="0" u="none" strike="noStrike" cap="none" normalizeH="0" baseline="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G</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rPr>
                        <a:t>H</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bg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rgbClr val="000000"/>
                          </a:solidFill>
                          <a:effectLst/>
                          <a:latin typeface="Arial" charset="0"/>
                          <a:ea typeface="ＭＳ Ｐゴシック" charset="0"/>
                          <a:cs typeface="ＭＳ Ｐゴシック" charset="0"/>
                        </a:rPr>
                        <a:t>Slight</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bg1"/>
                          </a:solidFill>
                          <a:effectLst/>
                          <a:latin typeface="Arial" charset="0"/>
                          <a:ea typeface="ＭＳ Ｐゴシック" charset="0"/>
                          <a:cs typeface="ＭＳ Ｐゴシック" charset="0"/>
                        </a:rPr>
                        <a:t>None</a:t>
                      </a: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Arial" charset="0"/>
                          <a:ea typeface="ＭＳ Ｐゴシック" charset="0"/>
                          <a:cs typeface="ＭＳ Ｐゴシック" charset="0"/>
                        </a:rPr>
                        <a:t>High</a:t>
                      </a:r>
                      <a:endParaRPr kumimoji="0" lang="en-US" sz="1100" b="1" i="0" u="none" strike="noStrike" cap="none" normalizeH="0" baseline="0" dirty="0">
                        <a:ln>
                          <a:noFill/>
                        </a:ln>
                        <a:solidFill>
                          <a:srgbClr val="000000"/>
                        </a:solidFill>
                        <a:effectLst/>
                        <a:latin typeface="Arial" charset="0"/>
                        <a:ea typeface="ＭＳ Ｐゴシック" charset="0"/>
                        <a:cs typeface="ＭＳ Ｐゴシック" charset="0"/>
                      </a:endParaRPr>
                    </a:p>
                  </a:txBody>
                  <a:tcPr marL="91441" marR="91441" marT="45728" marB="45728" horzOverflow="overflow">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a:noFill/>
                    </a:lnTlToBr>
                    <a:lnBlToTr>
                      <a:noFill/>
                    </a:lnBlToTr>
                    <a:noFill/>
                  </a:tcPr>
                </a:tc>
              </a:tr>
            </a:tbl>
          </a:graphicData>
        </a:graphic>
      </p:graphicFrame>
      <p:sp>
        <p:nvSpPr>
          <p:cNvPr id="43108" name="TextBox 1"/>
          <p:cNvSpPr txBox="1">
            <a:spLocks noChangeArrowheads="1"/>
          </p:cNvSpPr>
          <p:nvPr/>
        </p:nvSpPr>
        <p:spPr bwMode="auto">
          <a:xfrm>
            <a:off x="747713" y="774011"/>
            <a:ext cx="7134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00FF"/>
                </a:solidFill>
              </a:rPr>
              <a:t>EPA Chemical Resistant </a:t>
            </a:r>
            <a:r>
              <a:rPr lang="en-US" sz="1800" dirty="0">
                <a:solidFill>
                  <a:srgbClr val="FF0000"/>
                </a:solidFill>
              </a:rPr>
              <a:t>GLOVE </a:t>
            </a:r>
            <a:r>
              <a:rPr lang="en-US" sz="1800" dirty="0">
                <a:solidFill>
                  <a:srgbClr val="0000FF"/>
                </a:solidFill>
              </a:rPr>
              <a:t>Chart   -- </a:t>
            </a:r>
            <a:r>
              <a:rPr lang="en-US" sz="1800" dirty="0">
                <a:solidFill>
                  <a:schemeClr val="bg2"/>
                </a:solidFill>
              </a:rPr>
              <a:t> as noted for all-day tasks</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a:xfrm>
            <a:off x="727074" y="448617"/>
            <a:ext cx="8416925" cy="874713"/>
          </a:xfrm>
        </p:spPr>
        <p:txBody>
          <a:bodyPr/>
          <a:lstStyle/>
          <a:p>
            <a:r>
              <a:rPr lang="en-US" sz="2800" dirty="0" smtClean="0">
                <a:latin typeface="Lucida Sans" charset="0"/>
              </a:rPr>
              <a:t>Glove </a:t>
            </a:r>
            <a:r>
              <a:rPr lang="en-US" sz="2800" dirty="0">
                <a:latin typeface="Lucida Sans" charset="0"/>
              </a:rPr>
              <a:t>Statements </a:t>
            </a:r>
            <a:r>
              <a:rPr lang="en-US" sz="2800" dirty="0" smtClean="0">
                <a:latin typeface="Lucida Sans" charset="0"/>
              </a:rPr>
              <a:t>– Insecticide Examples</a:t>
            </a:r>
            <a:endParaRPr lang="en-US" sz="2800" dirty="0">
              <a:latin typeface="Lucida Sans" charset="0"/>
            </a:endParaRPr>
          </a:p>
        </p:txBody>
      </p:sp>
      <p:sp>
        <p:nvSpPr>
          <p:cNvPr id="64514" name="TextBox 3"/>
          <p:cNvSpPr txBox="1">
            <a:spLocks noChangeArrowheads="1"/>
          </p:cNvSpPr>
          <p:nvPr/>
        </p:nvSpPr>
        <p:spPr bwMode="auto">
          <a:xfrm>
            <a:off x="336550" y="1533568"/>
            <a:ext cx="8621713" cy="437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005D00"/>
                </a:solidFill>
              </a:rPr>
              <a:t>Brigade (2008)</a:t>
            </a:r>
          </a:p>
          <a:p>
            <a:pPr lvl="1" eaLnBrk="1" hangingPunct="1">
              <a:buFont typeface="Arial" charset="0"/>
              <a:buChar char="•"/>
            </a:pPr>
            <a:r>
              <a:rPr lang="en-US" sz="2000" dirty="0">
                <a:solidFill>
                  <a:srgbClr val="FF0000"/>
                </a:solidFill>
              </a:rPr>
              <a:t>Wear</a:t>
            </a:r>
            <a:r>
              <a:rPr lang="en-US" sz="2000" dirty="0">
                <a:solidFill>
                  <a:srgbClr val="005D00"/>
                </a:solidFill>
              </a:rPr>
              <a:t> chemical resistant gloves, </a:t>
            </a:r>
            <a:r>
              <a:rPr lang="en-US" sz="2000" dirty="0">
                <a:solidFill>
                  <a:srgbClr val="FF0000"/>
                </a:solidFill>
              </a:rPr>
              <a:t>such as </a:t>
            </a:r>
            <a:r>
              <a:rPr lang="en-US" sz="2000" dirty="0">
                <a:solidFill>
                  <a:srgbClr val="005D00"/>
                </a:solidFill>
              </a:rPr>
              <a:t>Barrier Laminate, Nitrile Rubber, or Neoprene Rubber, or Viton</a:t>
            </a:r>
          </a:p>
          <a:p>
            <a:pPr eaLnBrk="1" hangingPunct="1">
              <a:buFont typeface="Arial" charset="0"/>
              <a:buChar char="•"/>
            </a:pPr>
            <a:endParaRPr lang="en-US" sz="2000" dirty="0">
              <a:solidFill>
                <a:srgbClr val="005D00"/>
              </a:solidFill>
            </a:endParaRPr>
          </a:p>
          <a:p>
            <a:pPr eaLnBrk="1" hangingPunct="1">
              <a:buFont typeface="Arial" charset="0"/>
              <a:buChar char="•"/>
            </a:pPr>
            <a:r>
              <a:rPr lang="en-US" sz="2000" dirty="0" err="1">
                <a:solidFill>
                  <a:srgbClr val="005D00"/>
                </a:solidFill>
              </a:rPr>
              <a:t>Sevin</a:t>
            </a:r>
            <a:r>
              <a:rPr lang="en-US" sz="2000" dirty="0">
                <a:solidFill>
                  <a:srgbClr val="005D00"/>
                </a:solidFill>
              </a:rPr>
              <a:t> 4F (2010)</a:t>
            </a:r>
          </a:p>
          <a:p>
            <a:pPr lvl="1" eaLnBrk="1" hangingPunct="1">
              <a:buFont typeface="Arial" charset="0"/>
              <a:buChar char="•"/>
            </a:pPr>
            <a:r>
              <a:rPr lang="en-US" sz="2000" dirty="0">
                <a:solidFill>
                  <a:srgbClr val="005D00"/>
                </a:solidFill>
              </a:rPr>
              <a:t>Some materials that are chemical resistant to this product are made of </a:t>
            </a:r>
            <a:r>
              <a:rPr lang="en-US" sz="2000" dirty="0">
                <a:solidFill>
                  <a:srgbClr val="0000FF"/>
                </a:solidFill>
              </a:rPr>
              <a:t>any waterproof material</a:t>
            </a:r>
            <a:r>
              <a:rPr lang="en-US" sz="2000" dirty="0">
                <a:solidFill>
                  <a:srgbClr val="005D00"/>
                </a:solidFill>
              </a:rPr>
              <a:t>. . . . For more options, follow instructions for </a:t>
            </a:r>
            <a:r>
              <a:rPr lang="en-US" sz="2000" dirty="0">
                <a:solidFill>
                  <a:srgbClr val="0000FF"/>
                </a:solidFill>
              </a:rPr>
              <a:t>Category A on an EPA Chemical Resistance Chart</a:t>
            </a:r>
            <a:r>
              <a:rPr lang="en-US" sz="2000" dirty="0">
                <a:solidFill>
                  <a:srgbClr val="005D00"/>
                </a:solidFill>
              </a:rPr>
              <a:t>. . . . Wear chemical resistant gloves.</a:t>
            </a:r>
          </a:p>
          <a:p>
            <a:pPr eaLnBrk="1" hangingPunct="1">
              <a:buFont typeface="Arial" charset="0"/>
              <a:buChar char="•"/>
            </a:pPr>
            <a:endParaRPr lang="en-US" sz="2000" dirty="0">
              <a:solidFill>
                <a:srgbClr val="005D00"/>
              </a:solidFill>
            </a:endParaRPr>
          </a:p>
          <a:p>
            <a:pPr eaLnBrk="1" hangingPunct="1">
              <a:buFont typeface="Arial" charset="0"/>
              <a:buChar char="•"/>
            </a:pPr>
            <a:r>
              <a:rPr lang="en-US" sz="2000" dirty="0" err="1">
                <a:solidFill>
                  <a:srgbClr val="005D00"/>
                </a:solidFill>
              </a:rPr>
              <a:t>Lorsban</a:t>
            </a:r>
            <a:r>
              <a:rPr lang="en-US" sz="2000" dirty="0">
                <a:solidFill>
                  <a:srgbClr val="005D00"/>
                </a:solidFill>
              </a:rPr>
              <a:t> Advance (2012)</a:t>
            </a:r>
          </a:p>
          <a:p>
            <a:pPr lvl="1" eaLnBrk="1" hangingPunct="1">
              <a:buFont typeface="Arial" charset="0"/>
              <a:buChar char="•"/>
            </a:pPr>
            <a:r>
              <a:rPr lang="en-US" sz="2000" dirty="0">
                <a:solidFill>
                  <a:srgbClr val="005D00"/>
                </a:solidFill>
              </a:rPr>
              <a:t>Materials that are </a:t>
            </a:r>
            <a:r>
              <a:rPr lang="en-US" sz="2000" dirty="0">
                <a:solidFill>
                  <a:srgbClr val="0000FF"/>
                </a:solidFill>
              </a:rPr>
              <a:t>chemical resistant to this product are barrier laminate or </a:t>
            </a:r>
            <a:r>
              <a:rPr lang="en-US" sz="2000" dirty="0" err="1">
                <a:solidFill>
                  <a:srgbClr val="0000FF"/>
                </a:solidFill>
              </a:rPr>
              <a:t>viton</a:t>
            </a:r>
            <a:r>
              <a:rPr lang="en-US" sz="2000" dirty="0">
                <a:solidFill>
                  <a:srgbClr val="0000FF"/>
                </a:solidFill>
              </a:rPr>
              <a:t> &gt;14mils  . . . . Must wear chemical resistant gloves</a:t>
            </a:r>
            <a:r>
              <a:rPr lang="en-US" sz="2000" dirty="0">
                <a:solidFill>
                  <a:srgbClr val="005D00"/>
                </a:solidFill>
              </a:rPr>
              <a:t>.</a:t>
            </a:r>
          </a:p>
          <a:p>
            <a:pPr lvl="1" eaLnBrk="1" hangingPunct="1">
              <a:buFont typeface="Arial" charset="0"/>
              <a:buChar char="•"/>
            </a:pPr>
            <a:endParaRPr lang="en-US" sz="1800" dirty="0">
              <a:solidFill>
                <a:srgbClr val="0000FF"/>
              </a:solidFill>
            </a:endParaRPr>
          </a:p>
        </p:txBody>
      </p:sp>
    </p:spTree>
    <p:custDataLst>
      <p:tags r:id="rId1"/>
    </p:custDataLst>
    <p:extLst>
      <p:ext uri="{BB962C8B-B14F-4D97-AF65-F5344CB8AC3E}">
        <p14:creationId xmlns:p14="http://schemas.microsoft.com/office/powerpoint/2010/main" val="12625414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100" y="286830"/>
            <a:ext cx="6624544" cy="1116106"/>
          </a:xfrm>
        </p:spPr>
        <p:txBody>
          <a:bodyPr/>
          <a:lstStyle/>
          <a:p>
            <a:r>
              <a:rPr lang="en-US" dirty="0" smtClean="0"/>
              <a:t>EU Glove Guidance</a:t>
            </a:r>
            <a:endParaRPr lang="en-US" dirty="0"/>
          </a:p>
        </p:txBody>
      </p:sp>
      <p:pic>
        <p:nvPicPr>
          <p:cNvPr id="7" name="Picture 6" descr="Screen Shot 2013-02-06 at 9.10.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7875" y="1402936"/>
            <a:ext cx="4696455" cy="4663440"/>
          </a:xfrm>
          <a:prstGeom prst="rect">
            <a:avLst/>
          </a:prstGeom>
        </p:spPr>
      </p:pic>
      <p:pic>
        <p:nvPicPr>
          <p:cNvPr id="9" name="Picture 8" descr="http://www.gemplers.com/img/gemplers-nitrile-gloves-WEB727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00" y="1522786"/>
            <a:ext cx="1397979" cy="431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2046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777875" y="223838"/>
            <a:ext cx="7772400" cy="487362"/>
          </a:xfrm>
        </p:spPr>
        <p:txBody>
          <a:bodyPr/>
          <a:lstStyle/>
          <a:p>
            <a:r>
              <a:rPr lang="en-US">
                <a:latin typeface="Lucida Sans" charset="0"/>
              </a:rPr>
              <a:t>Dr. Anugrah Shaw</a:t>
            </a:r>
            <a:r>
              <a:rPr lang="en-US" sz="1800" b="0">
                <a:latin typeface="Lucida Sans" charset="0"/>
              </a:rPr>
              <a:t> – Univ. of Maryland Eastern Shore</a:t>
            </a:r>
          </a:p>
        </p:txBody>
      </p:sp>
      <p:sp>
        <p:nvSpPr>
          <p:cNvPr id="24578" name="Content Placeholder 2"/>
          <p:cNvSpPr>
            <a:spLocks noGrp="1"/>
          </p:cNvSpPr>
          <p:nvPr>
            <p:ph idx="1"/>
          </p:nvPr>
        </p:nvSpPr>
        <p:spPr>
          <a:xfrm>
            <a:off x="350838" y="1196069"/>
            <a:ext cx="5129212" cy="5048250"/>
          </a:xfrm>
        </p:spPr>
        <p:txBody>
          <a:bodyPr/>
          <a:lstStyle/>
          <a:p>
            <a:pPr marL="341313" indent="-280988">
              <a:spcBef>
                <a:spcPts val="4200"/>
              </a:spcBef>
              <a:buFont typeface="Arial" charset="0"/>
              <a:buChar char="•"/>
            </a:pPr>
            <a:r>
              <a:rPr sz="2800" dirty="0">
                <a:latin typeface="Lucida Sans" charset="0"/>
              </a:rPr>
              <a:t>No aggregate data was available to determine the scope of the PPE challenges</a:t>
            </a:r>
          </a:p>
          <a:p>
            <a:pPr marL="341313" indent="-280988">
              <a:spcBef>
                <a:spcPts val="4200"/>
              </a:spcBef>
              <a:buFont typeface="Arial" charset="0"/>
              <a:buChar char="•"/>
            </a:pPr>
            <a:r>
              <a:rPr sz="2800" dirty="0">
                <a:latin typeface="Lucida Sans" charset="0"/>
              </a:rPr>
              <a:t>Label review manual is fairly prescriptive for PPE language</a:t>
            </a:r>
          </a:p>
          <a:p>
            <a:pPr marL="341313" indent="-280988">
              <a:spcBef>
                <a:spcPts val="4200"/>
              </a:spcBef>
              <a:buFont typeface="Arial" charset="0"/>
              <a:buChar char="•"/>
            </a:pPr>
            <a:r>
              <a:rPr sz="2800" dirty="0">
                <a:latin typeface="Lucida Sans" charset="0"/>
              </a:rPr>
              <a:t>What is really being required</a:t>
            </a:r>
          </a:p>
        </p:txBody>
      </p:sp>
      <p:pic>
        <p:nvPicPr>
          <p:cNvPr id="24579" name="Picture 1" descr="Screen Shot 2012-11-28 at 2.51.2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60975" y="800100"/>
            <a:ext cx="3951288" cy="556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5395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9144000" cy="6704013"/>
          </a:xfrm>
          <a:prstGeom prst="rect">
            <a:avLst/>
          </a:prstGeom>
          <a:solidFill>
            <a:srgbClr val="003C69"/>
          </a:solidFill>
          <a:ln w="9525">
            <a:solidFill>
              <a:srgbClr val="971A2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graphicFrame>
        <p:nvGraphicFramePr>
          <p:cNvPr id="4" name="Chart 3"/>
          <p:cNvGraphicFramePr>
            <a:graphicFrameLocks/>
          </p:cNvGraphicFramePr>
          <p:nvPr/>
        </p:nvGraphicFramePr>
        <p:xfrm>
          <a:off x="1676400" y="0"/>
          <a:ext cx="6236808" cy="271863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a:graphicFrameLocks/>
          </p:cNvGraphicFramePr>
          <p:nvPr/>
        </p:nvGraphicFramePr>
        <p:xfrm>
          <a:off x="1687444" y="3062431"/>
          <a:ext cx="6352674" cy="3601067"/>
        </p:xfrm>
        <a:graphic>
          <a:graphicData uri="http://schemas.openxmlformats.org/drawingml/2006/chart">
            <c:chart xmlns:c="http://schemas.openxmlformats.org/drawingml/2006/chart" xmlns:r="http://schemas.openxmlformats.org/officeDocument/2006/relationships" r:id="rId5"/>
          </a:graphicData>
        </a:graphic>
      </p:graphicFrame>
      <p:sp>
        <p:nvSpPr>
          <p:cNvPr id="6" name="Oval 5"/>
          <p:cNvSpPr/>
          <p:nvPr/>
        </p:nvSpPr>
        <p:spPr>
          <a:xfrm>
            <a:off x="6296025" y="601663"/>
            <a:ext cx="1700213" cy="27559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8" name="Straight Arrow Connector 7"/>
          <p:cNvCxnSpPr/>
          <p:nvPr/>
        </p:nvCxnSpPr>
        <p:spPr>
          <a:xfrm flipH="1">
            <a:off x="6048375" y="2749550"/>
            <a:ext cx="1030288" cy="64135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5105400" y="1827213"/>
            <a:ext cx="1143000" cy="1143000"/>
          </a:xfrm>
          <a:prstGeom prst="ellipse">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 name="Oval 11"/>
          <p:cNvSpPr/>
          <p:nvPr/>
        </p:nvSpPr>
        <p:spPr>
          <a:xfrm>
            <a:off x="2543175" y="1849438"/>
            <a:ext cx="762000" cy="10668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3" name="TextBox 5"/>
          <p:cNvSpPr txBox="1">
            <a:spLocks noChangeArrowheads="1"/>
          </p:cNvSpPr>
          <p:nvPr/>
        </p:nvSpPr>
        <p:spPr bwMode="auto">
          <a:xfrm rot="16200000">
            <a:off x="-1762125" y="2578102"/>
            <a:ext cx="4789487" cy="830262"/>
          </a:xfrm>
          <a:prstGeom prst="rect">
            <a:avLst/>
          </a:prstGeom>
          <a:noFill/>
          <a:ln>
            <a:noFill/>
          </a:ln>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auto" hangingPunct="1">
              <a:spcAft>
                <a:spcPts val="0"/>
              </a:spcAft>
              <a:defRPr/>
            </a:pPr>
            <a:r>
              <a:rPr lang="en-US" sz="2400" spc="-100" dirty="0" smtClean="0">
                <a:solidFill>
                  <a:schemeClr val="bg1"/>
                </a:solidFill>
                <a:latin typeface="Calibri"/>
                <a:ea typeface="+mj-ea"/>
                <a:cs typeface="Calibri"/>
              </a:rPr>
              <a:t>from Dr. </a:t>
            </a:r>
            <a:r>
              <a:rPr lang="en-US" sz="2400" spc="-100" dirty="0" err="1" smtClean="0">
                <a:solidFill>
                  <a:schemeClr val="bg1"/>
                </a:solidFill>
                <a:latin typeface="Calibri"/>
                <a:ea typeface="+mj-ea"/>
                <a:cs typeface="Calibri"/>
              </a:rPr>
              <a:t>Anugrah</a:t>
            </a:r>
            <a:r>
              <a:rPr lang="en-US" sz="2400" spc="-100" dirty="0" smtClean="0">
                <a:solidFill>
                  <a:schemeClr val="bg1"/>
                </a:solidFill>
                <a:latin typeface="Calibri"/>
                <a:ea typeface="+mj-ea"/>
                <a:cs typeface="Calibri"/>
              </a:rPr>
              <a:t> Shaw, UMES</a:t>
            </a:r>
          </a:p>
          <a:p>
            <a:pPr algn="ctr" eaLnBrk="1" fontAlgn="auto" hangingPunct="1">
              <a:spcAft>
                <a:spcPts val="0"/>
              </a:spcAft>
              <a:defRPr/>
            </a:pPr>
            <a:r>
              <a:rPr lang="en-US" sz="2400" spc="-100" dirty="0" smtClean="0">
                <a:solidFill>
                  <a:schemeClr val="bg1"/>
                </a:solidFill>
                <a:latin typeface="Calibri"/>
                <a:ea typeface="+mj-ea"/>
                <a:cs typeface="Calibri"/>
              </a:rPr>
              <a:t>1868 labels analyzed from CDMS in 2012</a:t>
            </a:r>
            <a:endParaRPr lang="en-US" sz="2400" spc="-100" dirty="0">
              <a:solidFill>
                <a:schemeClr val="bg1"/>
              </a:solidFill>
              <a:latin typeface="Calibri"/>
              <a:ea typeface="+mj-ea"/>
              <a:cs typeface="Calibri"/>
            </a:endParaRPr>
          </a:p>
        </p:txBody>
      </p:sp>
      <p:sp>
        <p:nvSpPr>
          <p:cNvPr id="9" name="Oval 8"/>
          <p:cNvSpPr/>
          <p:nvPr/>
        </p:nvSpPr>
        <p:spPr>
          <a:xfrm>
            <a:off x="1998663" y="3136900"/>
            <a:ext cx="762000" cy="310038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0" name="Oval 9"/>
          <p:cNvSpPr/>
          <p:nvPr/>
        </p:nvSpPr>
        <p:spPr>
          <a:xfrm>
            <a:off x="7485063" y="4003675"/>
            <a:ext cx="533400" cy="2047875"/>
          </a:xfrm>
          <a:prstGeom prst="ellipse">
            <a:avLst/>
          </a:prstGeom>
          <a:noFill/>
          <a:ln w="285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20313054"/>
              </p:ext>
            </p:extLst>
          </p:nvPr>
        </p:nvGraphicFramePr>
        <p:xfrm>
          <a:off x="762000" y="820819"/>
          <a:ext cx="4675390" cy="236006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762000" y="169091"/>
            <a:ext cx="6448600" cy="646331"/>
          </a:xfrm>
          <a:prstGeom prst="rect">
            <a:avLst/>
          </a:prstGeom>
          <a:noFill/>
        </p:spPr>
        <p:txBody>
          <a:bodyPr wrap="square" rtlCol="0">
            <a:spAutoFit/>
          </a:bodyPr>
          <a:lstStyle/>
          <a:p>
            <a:r>
              <a:rPr lang="en-US" b="1" dirty="0">
                <a:solidFill>
                  <a:srgbClr val="000000"/>
                </a:solidFill>
                <a:latin typeface="Calibri"/>
                <a:ea typeface="Calibri"/>
                <a:cs typeface="Calibri"/>
              </a:rPr>
              <a:t> Approximately, how many times do you handle pesticides (herbicides, insecticides, fungicides, etc.) in a year?</a:t>
            </a:r>
            <a:endParaRPr lang="en-US" dirty="0"/>
          </a:p>
        </p:txBody>
      </p:sp>
      <p:graphicFrame>
        <p:nvGraphicFramePr>
          <p:cNvPr id="6" name="Chart 5"/>
          <p:cNvGraphicFramePr>
            <a:graphicFrameLocks/>
          </p:cNvGraphicFramePr>
          <p:nvPr>
            <p:extLst>
              <p:ext uri="{D42A27DB-BD31-4B8C-83A1-F6EECF244321}">
                <p14:modId xmlns:p14="http://schemas.microsoft.com/office/powerpoint/2010/main" val="3914445683"/>
              </p:ext>
            </p:extLst>
          </p:nvPr>
        </p:nvGraphicFramePr>
        <p:xfrm>
          <a:off x="4295122" y="4171963"/>
          <a:ext cx="4594265" cy="2416695"/>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958654" y="3387309"/>
            <a:ext cx="5817574" cy="646331"/>
          </a:xfrm>
          <a:prstGeom prst="rect">
            <a:avLst/>
          </a:prstGeom>
          <a:noFill/>
        </p:spPr>
        <p:txBody>
          <a:bodyPr wrap="square" rtlCol="0">
            <a:spAutoFit/>
          </a:bodyPr>
          <a:lstStyle/>
          <a:p>
            <a:r>
              <a:rPr lang="en-US" b="1" dirty="0">
                <a:solidFill>
                  <a:srgbClr val="000000"/>
                </a:solidFill>
                <a:latin typeface="Calibri"/>
                <a:ea typeface="Calibri"/>
                <a:cs typeface="Calibri"/>
              </a:rPr>
              <a:t>Do you wear gloves when handling pesticides? (herbicides, insecticides, fungicides, etc.) (multiple choice)</a:t>
            </a:r>
            <a:endParaRPr lang="en-US" dirty="0"/>
          </a:p>
        </p:txBody>
      </p:sp>
      <p:sp>
        <p:nvSpPr>
          <p:cNvPr id="8" name="TextBox 7"/>
          <p:cNvSpPr txBox="1"/>
          <p:nvPr/>
        </p:nvSpPr>
        <p:spPr>
          <a:xfrm>
            <a:off x="277665" y="4776084"/>
            <a:ext cx="3658198" cy="1477328"/>
          </a:xfrm>
          <a:prstGeom prst="rect">
            <a:avLst/>
          </a:prstGeom>
          <a:solidFill>
            <a:srgbClr val="660066"/>
          </a:solidFill>
        </p:spPr>
        <p:txBody>
          <a:bodyPr wrap="none" rtlCol="0">
            <a:spAutoFit/>
          </a:bodyPr>
          <a:lstStyle/>
          <a:p>
            <a:pPr algn="ctr"/>
            <a:r>
              <a:rPr lang="en-US" dirty="0" smtClean="0">
                <a:solidFill>
                  <a:schemeClr val="bg1"/>
                </a:solidFill>
              </a:rPr>
              <a:t>Audience Response Presentation</a:t>
            </a:r>
          </a:p>
          <a:p>
            <a:pPr algn="ctr"/>
            <a:r>
              <a:rPr lang="en-US" dirty="0" smtClean="0">
                <a:solidFill>
                  <a:schemeClr val="bg1"/>
                </a:solidFill>
              </a:rPr>
              <a:t>Carol Black, WSU</a:t>
            </a:r>
          </a:p>
          <a:p>
            <a:pPr algn="ctr"/>
            <a:r>
              <a:rPr lang="en-US" dirty="0" smtClean="0">
                <a:solidFill>
                  <a:schemeClr val="bg1"/>
                </a:solidFill>
              </a:rPr>
              <a:t>John Stone, MSU</a:t>
            </a:r>
          </a:p>
          <a:p>
            <a:pPr algn="ctr"/>
            <a:endParaRPr lang="en-US" dirty="0">
              <a:solidFill>
                <a:schemeClr val="bg1"/>
              </a:solidFill>
            </a:endParaRPr>
          </a:p>
          <a:p>
            <a:pPr algn="ctr"/>
            <a:r>
              <a:rPr lang="en-US" dirty="0" smtClean="0">
                <a:solidFill>
                  <a:schemeClr val="bg1"/>
                </a:solidFill>
              </a:rPr>
              <a:t>Dec 2012 and Jan 2013</a:t>
            </a:r>
          </a:p>
        </p:txBody>
      </p:sp>
    </p:spTree>
    <p:extLst>
      <p:ext uri="{BB962C8B-B14F-4D97-AF65-F5344CB8AC3E}">
        <p14:creationId xmlns:p14="http://schemas.microsoft.com/office/powerpoint/2010/main" val="140630831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2792" y="431783"/>
            <a:ext cx="6340197" cy="369332"/>
          </a:xfrm>
          <a:prstGeom prst="rect">
            <a:avLst/>
          </a:prstGeom>
          <a:noFill/>
        </p:spPr>
        <p:txBody>
          <a:bodyPr wrap="none" rtlCol="0">
            <a:spAutoFit/>
          </a:bodyPr>
          <a:lstStyle/>
          <a:p>
            <a:r>
              <a:rPr lang="en-US" b="1" dirty="0">
                <a:solidFill>
                  <a:srgbClr val="000000"/>
                </a:solidFill>
                <a:latin typeface="Calibri"/>
                <a:ea typeface="Calibri"/>
                <a:cs typeface="Calibri"/>
              </a:rPr>
              <a:t> How many different glove materials do you wear during a year?</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441135018"/>
              </p:ext>
            </p:extLst>
          </p:nvPr>
        </p:nvGraphicFramePr>
        <p:xfrm>
          <a:off x="780559" y="869865"/>
          <a:ext cx="4915754" cy="27055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753575169"/>
              </p:ext>
            </p:extLst>
          </p:nvPr>
        </p:nvGraphicFramePr>
        <p:xfrm>
          <a:off x="3168728" y="3721214"/>
          <a:ext cx="5605382" cy="286246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060353" y="4537068"/>
            <a:ext cx="1800133" cy="1200329"/>
          </a:xfrm>
          <a:prstGeom prst="rect">
            <a:avLst/>
          </a:prstGeom>
          <a:noFill/>
        </p:spPr>
        <p:txBody>
          <a:bodyPr wrap="square" rtlCol="0">
            <a:spAutoFit/>
          </a:bodyPr>
          <a:lstStyle/>
          <a:p>
            <a:r>
              <a:rPr lang="en-US" b="1" dirty="0">
                <a:solidFill>
                  <a:srgbClr val="000000"/>
                </a:solidFill>
                <a:latin typeface="Calibri"/>
                <a:ea typeface="Calibri"/>
                <a:cs typeface="Calibri"/>
              </a:rPr>
              <a:t>What glove material do you wear most often?</a:t>
            </a:r>
            <a:endParaRPr lang="en-US" dirty="0"/>
          </a:p>
        </p:txBody>
      </p:sp>
    </p:spTree>
    <p:extLst>
      <p:ext uri="{BB962C8B-B14F-4D97-AF65-F5344CB8AC3E}">
        <p14:creationId xmlns:p14="http://schemas.microsoft.com/office/powerpoint/2010/main" val="32660257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MC900104564.WM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14686" y="110017"/>
            <a:ext cx="5019167" cy="5201021"/>
          </a:xfrm>
          <a:prstGeom prst="rect">
            <a:avLst/>
          </a:prstGeom>
        </p:spPr>
      </p:pic>
      <p:sp>
        <p:nvSpPr>
          <p:cNvPr id="4" name="TextBox 3"/>
          <p:cNvSpPr txBox="1"/>
          <p:nvPr/>
        </p:nvSpPr>
        <p:spPr>
          <a:xfrm>
            <a:off x="761762" y="5311038"/>
            <a:ext cx="7325443" cy="1077218"/>
          </a:xfrm>
          <a:prstGeom prst="rect">
            <a:avLst/>
          </a:prstGeom>
          <a:noFill/>
        </p:spPr>
        <p:txBody>
          <a:bodyPr wrap="none" rtlCol="0">
            <a:spAutoFit/>
          </a:bodyPr>
          <a:lstStyle/>
          <a:p>
            <a:pPr algn="ctr"/>
            <a:r>
              <a:rPr lang="en-US" sz="3200" dirty="0" smtClean="0"/>
              <a:t>US Environmental Protection Agency</a:t>
            </a:r>
          </a:p>
          <a:p>
            <a:pPr algn="ctr"/>
            <a:r>
              <a:rPr lang="en-US" sz="3200" dirty="0" smtClean="0">
                <a:solidFill>
                  <a:srgbClr val="FF0000"/>
                </a:solidFill>
              </a:rPr>
              <a:t>Acute Toxicity Risk </a:t>
            </a:r>
            <a:r>
              <a:rPr lang="en-US" sz="3200" dirty="0" smtClean="0"/>
              <a:t>versus </a:t>
            </a:r>
            <a:r>
              <a:rPr lang="en-US" sz="3200" dirty="0" smtClean="0">
                <a:solidFill>
                  <a:srgbClr val="008000"/>
                </a:solidFill>
              </a:rPr>
              <a:t>Other</a:t>
            </a:r>
            <a:r>
              <a:rPr lang="en-US" sz="3200" dirty="0" smtClean="0"/>
              <a:t> </a:t>
            </a:r>
            <a:r>
              <a:rPr lang="en-US" sz="3200" dirty="0" smtClean="0">
                <a:solidFill>
                  <a:srgbClr val="008000"/>
                </a:solidFill>
              </a:rPr>
              <a:t>Risks</a:t>
            </a:r>
            <a:endParaRPr lang="en-US" sz="3200" dirty="0">
              <a:solidFill>
                <a:srgbClr val="008000"/>
              </a:solidFill>
            </a:endParaRPr>
          </a:p>
        </p:txBody>
      </p:sp>
    </p:spTree>
    <p:extLst>
      <p:ext uri="{BB962C8B-B14F-4D97-AF65-F5344CB8AC3E}">
        <p14:creationId xmlns:p14="http://schemas.microsoft.com/office/powerpoint/2010/main" val="19813743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203" y="484094"/>
            <a:ext cx="4184584" cy="1116106"/>
          </a:xfrm>
        </p:spPr>
        <p:txBody>
          <a:bodyPr/>
          <a:lstStyle/>
          <a:p>
            <a:r>
              <a:rPr lang="en-US" dirty="0" smtClean="0"/>
              <a:t>Glove Research</a:t>
            </a:r>
            <a:endParaRPr lang="en-US" dirty="0"/>
          </a:p>
        </p:txBody>
      </p:sp>
      <p:pic>
        <p:nvPicPr>
          <p:cNvPr id="6" name="Content Placeholder 5" descr="Screen Shot 2013-02-06 at 9.06.43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36" r="-429"/>
          <a:stretch/>
        </p:blipFill>
        <p:spPr>
          <a:xfrm>
            <a:off x="406880" y="1600200"/>
            <a:ext cx="3168728" cy="3550852"/>
          </a:xfrm>
        </p:spPr>
      </p:pic>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l="6944" t="5211"/>
          <a:stretch>
            <a:fillRect/>
          </a:stretch>
        </p:blipFill>
        <p:spPr bwMode="auto">
          <a:xfrm>
            <a:off x="5771245" y="1800661"/>
            <a:ext cx="1199468" cy="1494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http://www.gemplers.com/img/silvershield-barrier-laminate-NG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0736" y="1550834"/>
            <a:ext cx="2020509" cy="140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http://www.gemplers.com/img/butyl-safety-gloves-149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2651" y="3596366"/>
            <a:ext cx="1965773" cy="1076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http://www.gemplers.com/img/ansell-neoprene-gloves-815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2874" y="5034481"/>
            <a:ext cx="2099219" cy="985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http://www.gemplers.com/img/gemplers-nitrile-gloves-WEB727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6267" y="3439788"/>
            <a:ext cx="781672" cy="241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4"/>
          <p:cNvGrpSpPr>
            <a:grpSpLocks/>
          </p:cNvGrpSpPr>
          <p:nvPr/>
        </p:nvGrpSpPr>
        <p:grpSpPr bwMode="auto">
          <a:xfrm rot="-5400000">
            <a:off x="7387128" y="2916729"/>
            <a:ext cx="1699581" cy="845788"/>
            <a:chOff x="6096000" y="3241291"/>
            <a:chExt cx="2509579" cy="1063417"/>
          </a:xfrm>
        </p:grpSpPr>
        <p:pic>
          <p:nvPicPr>
            <p:cNvPr id="1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819081" y="2518210"/>
              <a:ext cx="1063417" cy="250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7999267" y="3453692"/>
              <a:ext cx="341145" cy="49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4" descr="Best_LinedChemicalGloves_09.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262874" y="1130843"/>
            <a:ext cx="1551151" cy="93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382763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Shaw and C. </a:t>
            </a:r>
            <a:r>
              <a:rPr lang="en-US" dirty="0" err="1" smtClean="0"/>
              <a:t>Meekel</a:t>
            </a:r>
            <a:r>
              <a:rPr lang="en-US" dirty="0" smtClean="0"/>
              <a:t> Research</a:t>
            </a:r>
            <a:br>
              <a:rPr lang="en-US" dirty="0" smtClean="0"/>
            </a:br>
            <a:r>
              <a:rPr lang="en-US" dirty="0" smtClean="0"/>
              <a:t>UMDES &amp; NIOSH</a:t>
            </a:r>
            <a:endParaRPr lang="en-US" dirty="0"/>
          </a:p>
        </p:txBody>
      </p:sp>
      <p:sp>
        <p:nvSpPr>
          <p:cNvPr id="4" name="TextBox 3"/>
          <p:cNvSpPr txBox="1"/>
          <p:nvPr/>
        </p:nvSpPr>
        <p:spPr>
          <a:xfrm>
            <a:off x="350514" y="1877633"/>
            <a:ext cx="3978047" cy="5078314"/>
          </a:xfrm>
          <a:prstGeom prst="rect">
            <a:avLst/>
          </a:prstGeom>
          <a:noFill/>
        </p:spPr>
        <p:txBody>
          <a:bodyPr wrap="none" rtlCol="0">
            <a:spAutoFit/>
          </a:bodyPr>
          <a:lstStyle/>
          <a:p>
            <a:r>
              <a:rPr lang="en-US" sz="2800" b="1" u="sng" dirty="0" smtClean="0"/>
              <a:t>Glove Materials</a:t>
            </a:r>
          </a:p>
          <a:p>
            <a:r>
              <a:rPr lang="en-US" sz="2800" dirty="0" err="1" smtClean="0"/>
              <a:t>Polyethelene</a:t>
            </a:r>
            <a:endParaRPr lang="en-US" sz="2800" dirty="0" smtClean="0"/>
          </a:p>
          <a:p>
            <a:r>
              <a:rPr lang="en-US" sz="2800" dirty="0" smtClean="0"/>
              <a:t>Polyvinyl chloride </a:t>
            </a:r>
            <a:r>
              <a:rPr lang="en-US" sz="2000" dirty="0" smtClean="0"/>
              <a:t>(PVC)</a:t>
            </a:r>
          </a:p>
          <a:p>
            <a:r>
              <a:rPr lang="en-US" sz="2800" dirty="0" smtClean="0"/>
              <a:t>Natural rubber</a:t>
            </a:r>
          </a:p>
          <a:p>
            <a:r>
              <a:rPr lang="en-US" sz="2800" dirty="0" smtClean="0"/>
              <a:t>Neoprene</a:t>
            </a:r>
          </a:p>
          <a:p>
            <a:r>
              <a:rPr lang="en-US" sz="2800" dirty="0" smtClean="0"/>
              <a:t>Nitrile</a:t>
            </a:r>
          </a:p>
          <a:p>
            <a:r>
              <a:rPr lang="en-US" sz="2800" dirty="0" smtClean="0"/>
              <a:t>Butyl</a:t>
            </a:r>
          </a:p>
          <a:p>
            <a:r>
              <a:rPr lang="en-US" sz="2800" dirty="0" smtClean="0"/>
              <a:t>Laminated film</a:t>
            </a:r>
          </a:p>
          <a:p>
            <a:r>
              <a:rPr lang="en-US" sz="2800" dirty="0" smtClean="0"/>
              <a:t>Viton</a:t>
            </a:r>
          </a:p>
          <a:p>
            <a:endParaRPr lang="en-US" dirty="0" smtClean="0"/>
          </a:p>
          <a:p>
            <a:endParaRPr lang="en-US" dirty="0" smtClean="0"/>
          </a:p>
          <a:p>
            <a:endParaRPr lang="en-US" dirty="0" smtClean="0"/>
          </a:p>
          <a:p>
            <a:endParaRPr lang="en-US" dirty="0" smtClean="0"/>
          </a:p>
        </p:txBody>
      </p:sp>
      <p:sp>
        <p:nvSpPr>
          <p:cNvPr id="5" name="TextBox 4"/>
          <p:cNvSpPr txBox="1"/>
          <p:nvPr/>
        </p:nvSpPr>
        <p:spPr>
          <a:xfrm>
            <a:off x="4565577" y="1877633"/>
            <a:ext cx="4163831" cy="5078314"/>
          </a:xfrm>
          <a:prstGeom prst="rect">
            <a:avLst/>
          </a:prstGeom>
          <a:noFill/>
        </p:spPr>
        <p:txBody>
          <a:bodyPr wrap="square" rtlCol="0">
            <a:spAutoFit/>
          </a:bodyPr>
          <a:lstStyle/>
          <a:p>
            <a:r>
              <a:rPr lang="en-US" sz="2800" b="1" u="sng" dirty="0" smtClean="0"/>
              <a:t>Glove Thicknesses</a:t>
            </a:r>
          </a:p>
          <a:p>
            <a:r>
              <a:rPr lang="en-US" sz="2800" dirty="0" smtClean="0"/>
              <a:t>0.03</a:t>
            </a:r>
          </a:p>
          <a:p>
            <a:r>
              <a:rPr lang="en-US" sz="2800" dirty="0" smtClean="0"/>
              <a:t>1, 2.5, 2.7, 3, 5, 7, 9, 10</a:t>
            </a:r>
          </a:p>
          <a:p>
            <a:r>
              <a:rPr lang="en-US" sz="2800" dirty="0" smtClean="0"/>
              <a:t>12, 13, 14, 15, 16, 17, 18</a:t>
            </a:r>
          </a:p>
          <a:p>
            <a:r>
              <a:rPr lang="en-US" sz="2800" dirty="0" smtClean="0"/>
              <a:t>20, 21, 23, 25, 28</a:t>
            </a:r>
          </a:p>
          <a:p>
            <a:r>
              <a:rPr lang="en-US" sz="2800" dirty="0" smtClean="0"/>
              <a:t>30, 32 </a:t>
            </a:r>
          </a:p>
          <a:p>
            <a:r>
              <a:rPr lang="en-US" sz="2800" dirty="0" smtClean="0"/>
              <a:t>40, 46</a:t>
            </a:r>
          </a:p>
          <a:p>
            <a:endParaRPr lang="en-US" sz="2800" dirty="0" smtClean="0"/>
          </a:p>
          <a:p>
            <a:endParaRPr lang="en-US" sz="2800" dirty="0" smtClean="0"/>
          </a:p>
          <a:p>
            <a:endParaRPr lang="en-US" dirty="0" smtClean="0"/>
          </a:p>
          <a:p>
            <a:endParaRPr lang="en-US" dirty="0" smtClean="0"/>
          </a:p>
          <a:p>
            <a:endParaRPr lang="en-US" dirty="0" smtClean="0"/>
          </a:p>
          <a:p>
            <a:endParaRPr lang="en-US" dirty="0" smtClean="0"/>
          </a:p>
        </p:txBody>
      </p:sp>
      <p:sp>
        <p:nvSpPr>
          <p:cNvPr id="6" name="Rectangle 5"/>
          <p:cNvSpPr/>
          <p:nvPr/>
        </p:nvSpPr>
        <p:spPr>
          <a:xfrm>
            <a:off x="4639557" y="5214092"/>
            <a:ext cx="4572000" cy="954107"/>
          </a:xfrm>
          <a:prstGeom prst="rect">
            <a:avLst/>
          </a:prstGeom>
        </p:spPr>
        <p:txBody>
          <a:bodyPr>
            <a:spAutoFit/>
          </a:bodyPr>
          <a:lstStyle/>
          <a:p>
            <a:r>
              <a:rPr lang="en-US" sz="2800" b="1" u="sng" dirty="0"/>
              <a:t>Glove </a:t>
            </a:r>
            <a:r>
              <a:rPr lang="en-US" sz="2800" b="1" u="sng" dirty="0" smtClean="0"/>
              <a:t>Brands</a:t>
            </a:r>
            <a:endParaRPr lang="en-US" sz="2800" b="1" u="sng" dirty="0"/>
          </a:p>
          <a:p>
            <a:r>
              <a:rPr lang="en-US" sz="2800" dirty="0" smtClean="0"/>
              <a:t>several</a:t>
            </a:r>
            <a:endParaRPr lang="en-US" sz="2800" dirty="0"/>
          </a:p>
        </p:txBody>
      </p:sp>
    </p:spTree>
    <p:extLst>
      <p:ext uri="{BB962C8B-B14F-4D97-AF65-F5344CB8AC3E}">
        <p14:creationId xmlns:p14="http://schemas.microsoft.com/office/powerpoint/2010/main" val="400593200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7556313" cy="773463"/>
          </a:xfrm>
        </p:spPr>
        <p:txBody>
          <a:bodyPr/>
          <a:lstStyle/>
          <a:p>
            <a:r>
              <a:rPr lang="en-US" dirty="0" smtClean="0"/>
              <a:t>Anticipated Results </a:t>
            </a:r>
            <a:endParaRPr lang="en-US" dirty="0"/>
          </a:p>
        </p:txBody>
      </p:sp>
      <p:sp>
        <p:nvSpPr>
          <p:cNvPr id="5" name="TextBox 4"/>
          <p:cNvSpPr txBox="1"/>
          <p:nvPr/>
        </p:nvSpPr>
        <p:spPr>
          <a:xfrm>
            <a:off x="394548" y="1245765"/>
            <a:ext cx="6510073" cy="5324535"/>
          </a:xfrm>
          <a:prstGeom prst="rect">
            <a:avLst/>
          </a:prstGeom>
          <a:noFill/>
        </p:spPr>
        <p:txBody>
          <a:bodyPr wrap="square" rtlCol="0">
            <a:spAutoFit/>
          </a:bodyPr>
          <a:lstStyle/>
          <a:p>
            <a:pPr marL="342900" indent="-342900">
              <a:spcBef>
                <a:spcPts val="1200"/>
              </a:spcBef>
              <a:buFont typeface="Arial"/>
              <a:buChar char="•"/>
            </a:pPr>
            <a:r>
              <a:rPr lang="en-US" sz="2800" dirty="0" smtClean="0"/>
              <a:t>Spring 2013</a:t>
            </a:r>
          </a:p>
          <a:p>
            <a:pPr marL="800100" lvl="1" indent="-342900">
              <a:spcBef>
                <a:spcPts val="1200"/>
              </a:spcBef>
              <a:buFont typeface="Arial"/>
              <a:buChar char="•"/>
            </a:pPr>
            <a:r>
              <a:rPr lang="en-US" sz="2800" dirty="0" smtClean="0"/>
              <a:t>Prepare publication</a:t>
            </a:r>
          </a:p>
          <a:p>
            <a:pPr marL="800100" lvl="1" indent="-342900">
              <a:spcBef>
                <a:spcPts val="1200"/>
              </a:spcBef>
              <a:buFont typeface="Arial"/>
              <a:buChar char="•"/>
            </a:pPr>
            <a:r>
              <a:rPr lang="en-US" sz="2800" dirty="0" smtClean="0"/>
              <a:t>Share with EU </a:t>
            </a:r>
            <a:br>
              <a:rPr lang="en-US" sz="2800" dirty="0" smtClean="0"/>
            </a:br>
            <a:r>
              <a:rPr lang="en-US" sz="2800" dirty="0" smtClean="0"/>
              <a:t>collaborators</a:t>
            </a:r>
          </a:p>
          <a:p>
            <a:pPr marL="800100" lvl="1" indent="-342900">
              <a:spcBef>
                <a:spcPts val="1200"/>
              </a:spcBef>
              <a:buFont typeface="Arial"/>
              <a:buChar char="•"/>
            </a:pPr>
            <a:r>
              <a:rPr lang="en-US" sz="2800" dirty="0" smtClean="0"/>
              <a:t>Share with industry and EPA</a:t>
            </a:r>
          </a:p>
          <a:p>
            <a:pPr marL="342900" indent="-342900">
              <a:spcBef>
                <a:spcPts val="1200"/>
              </a:spcBef>
              <a:buFont typeface="Arial"/>
              <a:buChar char="•"/>
            </a:pPr>
            <a:r>
              <a:rPr lang="en-US" sz="2800" dirty="0" smtClean="0"/>
              <a:t>Beyond Spring</a:t>
            </a:r>
          </a:p>
          <a:p>
            <a:pPr marL="800100" lvl="1" indent="-342900">
              <a:spcBef>
                <a:spcPts val="1200"/>
              </a:spcBef>
              <a:buFont typeface="Arial"/>
              <a:buChar char="•"/>
            </a:pPr>
            <a:r>
              <a:rPr lang="en-US" sz="2800" dirty="0" smtClean="0"/>
              <a:t>Consider label language changes</a:t>
            </a:r>
          </a:p>
          <a:p>
            <a:pPr marL="800100" lvl="1" indent="-342900">
              <a:spcBef>
                <a:spcPts val="1200"/>
              </a:spcBef>
              <a:buFont typeface="Arial"/>
              <a:buChar char="•"/>
            </a:pPr>
            <a:r>
              <a:rPr lang="en-US" sz="2800" dirty="0" smtClean="0"/>
              <a:t>Conversations with glove manufacturers to discuss labeling of gloves (done in EU)</a:t>
            </a:r>
          </a:p>
        </p:txBody>
      </p:sp>
      <p:pic>
        <p:nvPicPr>
          <p:cNvPr id="6" name="Picture 5" descr="MC900438095.W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475" y="1354562"/>
            <a:ext cx="3721100" cy="1892300"/>
          </a:xfrm>
          <a:prstGeom prst="rect">
            <a:avLst/>
          </a:prstGeom>
        </p:spPr>
      </p:pic>
    </p:spTree>
    <p:extLst>
      <p:ext uri="{BB962C8B-B14F-4D97-AF65-F5344CB8AC3E}">
        <p14:creationId xmlns:p14="http://schemas.microsoft.com/office/powerpoint/2010/main" val="264515323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of Global Effort</a:t>
            </a:r>
            <a:r>
              <a:rPr lang="en-US" sz="2800" dirty="0" smtClean="0"/>
              <a:t> </a:t>
            </a:r>
            <a:br>
              <a:rPr lang="en-US" sz="2800" dirty="0" smtClean="0"/>
            </a:br>
            <a:r>
              <a:rPr lang="en-US" sz="2400" dirty="0" smtClean="0"/>
              <a:t>– driven by Dr. </a:t>
            </a:r>
            <a:r>
              <a:rPr lang="en-US" sz="2400" dirty="0" err="1" smtClean="0"/>
              <a:t>Anugrah</a:t>
            </a:r>
            <a:r>
              <a:rPr lang="en-US" sz="2400" dirty="0" smtClean="0"/>
              <a:t> Shaw, NASDARF Consultant</a:t>
            </a:r>
            <a:br>
              <a:rPr lang="en-US" sz="2400" dirty="0" smtClean="0"/>
            </a:br>
            <a:r>
              <a:rPr lang="en-US" sz="2400" dirty="0" smtClean="0"/>
              <a:t>– </a:t>
            </a:r>
            <a:r>
              <a:rPr lang="en-US" sz="2400" dirty="0" err="1" smtClean="0"/>
              <a:t>anugrahshaw@hotmail.com</a:t>
            </a:r>
            <a:endParaRPr lang="en-US" sz="2400" dirty="0"/>
          </a:p>
        </p:txBody>
      </p:sp>
      <p:sp>
        <p:nvSpPr>
          <p:cNvPr id="3" name="Content Placeholder 2"/>
          <p:cNvSpPr>
            <a:spLocks noGrp="1"/>
          </p:cNvSpPr>
          <p:nvPr>
            <p:ph idx="1"/>
          </p:nvPr>
        </p:nvSpPr>
        <p:spPr>
          <a:xfrm>
            <a:off x="498474" y="1981200"/>
            <a:ext cx="8416348" cy="4144963"/>
          </a:xfrm>
        </p:spPr>
        <p:txBody>
          <a:bodyPr/>
          <a:lstStyle/>
          <a:p>
            <a:r>
              <a:rPr lang="en-US" dirty="0" smtClean="0"/>
              <a:t>Simplified, more efficient system for garments and gloves</a:t>
            </a:r>
          </a:p>
          <a:p>
            <a:r>
              <a:rPr lang="en-US" dirty="0" smtClean="0"/>
              <a:t>Standardized terminology based on international standards</a:t>
            </a:r>
          </a:p>
          <a:p>
            <a:r>
              <a:rPr lang="en-US" dirty="0" smtClean="0"/>
              <a:t>Use scenario-based exposure studies – not geographical (country)</a:t>
            </a:r>
          </a:p>
          <a:p>
            <a:r>
              <a:rPr lang="en-US" dirty="0" smtClean="0"/>
              <a:t>Consistent terminology based on performance standards for exposure studies</a:t>
            </a:r>
          </a:p>
          <a:p>
            <a:r>
              <a:rPr lang="en-US" dirty="0" smtClean="0"/>
              <a:t>Pictograms or text to convey clear, concise instructions on what PPE is required</a:t>
            </a:r>
          </a:p>
          <a:p>
            <a:r>
              <a:rPr lang="en-US" dirty="0" smtClean="0"/>
              <a:t>Clothing care instructions on clothing</a:t>
            </a:r>
            <a:endParaRPr lang="en-US" dirty="0"/>
          </a:p>
        </p:txBody>
      </p:sp>
      <p:pic>
        <p:nvPicPr>
          <p:cNvPr id="4" name="Picture 3" descr="NASDA-FINAL-rg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1762" y="5275552"/>
            <a:ext cx="3743600" cy="1391427"/>
          </a:xfrm>
          <a:prstGeom prst="rect">
            <a:avLst/>
          </a:prstGeom>
        </p:spPr>
      </p:pic>
    </p:spTree>
    <p:extLst>
      <p:ext uri="{BB962C8B-B14F-4D97-AF65-F5344CB8AC3E}">
        <p14:creationId xmlns:p14="http://schemas.microsoft.com/office/powerpoint/2010/main" val="42285186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505" y="4572030"/>
            <a:ext cx="7470799" cy="833718"/>
          </a:xfrm>
        </p:spPr>
        <p:txBody>
          <a:bodyPr>
            <a:normAutofit fontScale="90000"/>
          </a:bodyPr>
          <a:lstStyle/>
          <a:p>
            <a:r>
              <a:rPr lang="en-US" b="1" dirty="0" smtClean="0"/>
              <a:t>PPE Risk Assessment/Operator Protection</a:t>
            </a:r>
            <a:br>
              <a:rPr lang="en-US" b="1" dirty="0" smtClean="0"/>
            </a:br>
            <a:r>
              <a:rPr lang="en-US" b="1" dirty="0" smtClean="0"/>
              <a:t>Symposium</a:t>
            </a:r>
            <a:endParaRPr lang="en-US" b="1" dirty="0"/>
          </a:p>
        </p:txBody>
      </p:sp>
      <p:pic>
        <p:nvPicPr>
          <p:cNvPr id="5" name="Picture Placeholder 4" descr="MP900427975.JPG"/>
          <p:cNvPicPr>
            <a:picLocks noGrp="1" noChangeAspect="1"/>
          </p:cNvPicPr>
          <p:nvPr>
            <p:ph type="pic" idx="1"/>
          </p:nvPr>
        </p:nvPicPr>
        <p:blipFill>
          <a:blip r:embed="rId3">
            <a:extLst>
              <a:ext uri="{28A0092B-C50C-407E-A947-70E740481C1C}">
                <a14:useLocalDpi xmlns:a14="http://schemas.microsoft.com/office/drawing/2010/main" val="0"/>
              </a:ext>
            </a:extLst>
          </a:blip>
          <a:srcRect t="6276" b="6276"/>
          <a:stretch>
            <a:fillRect/>
          </a:stretch>
        </p:blipFill>
        <p:spPr>
          <a:xfrm>
            <a:off x="417954" y="295896"/>
            <a:ext cx="6238340" cy="4095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type="body" sz="half" idx="2"/>
          </p:nvPr>
        </p:nvSpPr>
        <p:spPr>
          <a:xfrm>
            <a:off x="506505" y="5516708"/>
            <a:ext cx="7816030" cy="885825"/>
          </a:xfrm>
        </p:spPr>
        <p:txBody>
          <a:bodyPr>
            <a:normAutofit/>
          </a:bodyPr>
          <a:lstStyle/>
          <a:p>
            <a:r>
              <a:rPr lang="en-US" sz="2400" b="1" dirty="0" smtClean="0"/>
              <a:t>Host: </a:t>
            </a:r>
            <a:r>
              <a:rPr lang="en-US" sz="2400" dirty="0" err="1" smtClean="0"/>
              <a:t>Phytopathological</a:t>
            </a:r>
            <a:r>
              <a:rPr lang="en-US" sz="2400" dirty="0" smtClean="0"/>
              <a:t> </a:t>
            </a:r>
            <a:r>
              <a:rPr lang="en-US" sz="2400" dirty="0"/>
              <a:t>Institute, </a:t>
            </a:r>
            <a:r>
              <a:rPr lang="en-US" sz="2400" dirty="0" smtClean="0"/>
              <a:t>Greece</a:t>
            </a:r>
          </a:p>
          <a:p>
            <a:r>
              <a:rPr lang="en-US" sz="2400" b="1" dirty="0" smtClean="0"/>
              <a:t>Symposium Chairs: </a:t>
            </a:r>
            <a:r>
              <a:rPr lang="en-US" sz="2400" dirty="0" err="1"/>
              <a:t>Anugrah</a:t>
            </a:r>
            <a:r>
              <a:rPr lang="en-US" sz="2400" dirty="0"/>
              <a:t> Shaw and Kiki </a:t>
            </a:r>
            <a:r>
              <a:rPr lang="en-US" sz="2400" dirty="0" err="1"/>
              <a:t>Machera</a:t>
            </a:r>
            <a:r>
              <a:rPr lang="en-US" sz="2400" dirty="0"/>
              <a:t> </a:t>
            </a:r>
            <a:r>
              <a:rPr lang="en-US" sz="2400" dirty="0" smtClean="0"/>
              <a:t> </a:t>
            </a:r>
            <a:endParaRPr lang="en-US" sz="2400" dirty="0"/>
          </a:p>
        </p:txBody>
      </p:sp>
      <p:sp>
        <p:nvSpPr>
          <p:cNvPr id="6" name="TextBox 5"/>
          <p:cNvSpPr txBox="1"/>
          <p:nvPr/>
        </p:nvSpPr>
        <p:spPr>
          <a:xfrm>
            <a:off x="7090327" y="2958957"/>
            <a:ext cx="1420982" cy="707886"/>
          </a:xfrm>
          <a:prstGeom prst="rect">
            <a:avLst/>
          </a:prstGeom>
          <a:noFill/>
        </p:spPr>
        <p:txBody>
          <a:bodyPr wrap="none" rtlCol="0">
            <a:spAutoFit/>
          </a:bodyPr>
          <a:lstStyle/>
          <a:p>
            <a:pPr algn="ctr"/>
            <a:r>
              <a:rPr lang="en-US" sz="2000" dirty="0">
                <a:solidFill>
                  <a:schemeClr val="bg1"/>
                </a:solidFill>
              </a:rPr>
              <a:t>Oct. 21-</a:t>
            </a:r>
            <a:r>
              <a:rPr lang="en-US" sz="2000" dirty="0" smtClean="0">
                <a:solidFill>
                  <a:schemeClr val="bg1"/>
                </a:solidFill>
              </a:rPr>
              <a:t>23,</a:t>
            </a:r>
            <a:br>
              <a:rPr lang="en-US" sz="2000" dirty="0" smtClean="0">
                <a:solidFill>
                  <a:schemeClr val="bg1"/>
                </a:solidFill>
              </a:rPr>
            </a:br>
            <a:r>
              <a:rPr lang="en-US" sz="2000" dirty="0" smtClean="0">
                <a:solidFill>
                  <a:schemeClr val="bg1"/>
                </a:solidFill>
              </a:rPr>
              <a:t>2013</a:t>
            </a:r>
            <a:endParaRPr lang="en-US" sz="2000" dirty="0">
              <a:solidFill>
                <a:schemeClr val="bg1"/>
              </a:solidFill>
            </a:endParaRPr>
          </a:p>
        </p:txBody>
      </p:sp>
    </p:spTree>
    <p:extLst>
      <p:ext uri="{BB962C8B-B14F-4D97-AF65-F5344CB8AC3E}">
        <p14:creationId xmlns:p14="http://schemas.microsoft.com/office/powerpoint/2010/main" val="236531839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Committee</a:t>
            </a:r>
            <a:endParaRPr lang="en-US" dirty="0"/>
          </a:p>
        </p:txBody>
      </p:sp>
      <p:sp>
        <p:nvSpPr>
          <p:cNvPr id="3" name="Content Placeholder 2"/>
          <p:cNvSpPr>
            <a:spLocks noGrp="1"/>
          </p:cNvSpPr>
          <p:nvPr>
            <p:ph idx="1"/>
          </p:nvPr>
        </p:nvSpPr>
        <p:spPr>
          <a:xfrm>
            <a:off x="498474" y="1442492"/>
            <a:ext cx="7556313" cy="5276807"/>
          </a:xfrm>
        </p:spPr>
        <p:txBody>
          <a:bodyPr>
            <a:normAutofit/>
          </a:bodyPr>
          <a:lstStyle/>
          <a:p>
            <a:r>
              <a:rPr lang="en-US" dirty="0"/>
              <a:t>Kiki </a:t>
            </a:r>
            <a:r>
              <a:rPr lang="en-US" dirty="0" err="1" smtClean="0"/>
              <a:t>Machera</a:t>
            </a:r>
            <a:r>
              <a:rPr lang="en-US" dirty="0" smtClean="0"/>
              <a:t>, Greece</a:t>
            </a:r>
          </a:p>
          <a:p>
            <a:r>
              <a:rPr lang="en-US" dirty="0" err="1" smtClean="0"/>
              <a:t>Anugrah</a:t>
            </a:r>
            <a:r>
              <a:rPr lang="en-US" dirty="0" smtClean="0"/>
              <a:t> Shaw</a:t>
            </a:r>
            <a:br>
              <a:rPr lang="en-US" dirty="0" smtClean="0"/>
            </a:br>
            <a:r>
              <a:rPr lang="en-US" dirty="0" smtClean="0"/>
              <a:t>Univ. MD Eastern Shore </a:t>
            </a:r>
            <a:r>
              <a:rPr lang="en-US" dirty="0"/>
              <a:t> </a:t>
            </a:r>
            <a:r>
              <a:rPr lang="en-US" dirty="0"/>
              <a:t> </a:t>
            </a:r>
            <a:endParaRPr lang="en-US" dirty="0" smtClean="0"/>
          </a:p>
          <a:p>
            <a:r>
              <a:rPr lang="en-US" dirty="0" smtClean="0"/>
              <a:t>Kevin </a:t>
            </a:r>
            <a:r>
              <a:rPr lang="en-US" dirty="0" err="1" smtClean="0"/>
              <a:t>Keaney</a:t>
            </a:r>
            <a:r>
              <a:rPr lang="en-US" dirty="0" smtClean="0"/>
              <a:t>, </a:t>
            </a:r>
            <a:r>
              <a:rPr lang="en-US" dirty="0"/>
              <a:t>EPA</a:t>
            </a:r>
            <a:r>
              <a:rPr lang="en-US" dirty="0"/>
              <a:t> </a:t>
            </a:r>
            <a:endParaRPr lang="en-US" dirty="0" smtClean="0"/>
          </a:p>
          <a:p>
            <a:r>
              <a:rPr lang="en-US" dirty="0" smtClean="0"/>
              <a:t>Carol Black, </a:t>
            </a:r>
            <a:r>
              <a:rPr lang="en-US" dirty="0"/>
              <a:t>NASDARF</a:t>
            </a:r>
            <a:r>
              <a:rPr lang="en-US" dirty="0"/>
              <a:t> </a:t>
            </a:r>
            <a:endParaRPr lang="en-US" dirty="0" smtClean="0"/>
          </a:p>
          <a:p>
            <a:r>
              <a:rPr lang="en-US" dirty="0" smtClean="0"/>
              <a:t>Hans </a:t>
            </a:r>
            <a:r>
              <a:rPr lang="en-US" dirty="0" err="1" smtClean="0"/>
              <a:t>Felber</a:t>
            </a:r>
            <a:r>
              <a:rPr lang="en-US" dirty="0" smtClean="0"/>
              <a:t>, </a:t>
            </a:r>
            <a:r>
              <a:rPr lang="en-US" dirty="0"/>
              <a:t>ECPA</a:t>
            </a:r>
            <a:r>
              <a:rPr lang="en-US" dirty="0"/>
              <a:t> </a:t>
            </a:r>
            <a:endParaRPr lang="en-US" dirty="0" smtClean="0"/>
          </a:p>
          <a:p>
            <a:r>
              <a:rPr lang="en-US" dirty="0" smtClean="0"/>
              <a:t>Representative, EFSA </a:t>
            </a:r>
          </a:p>
          <a:p>
            <a:r>
              <a:rPr lang="en-US" dirty="0" smtClean="0"/>
              <a:t>Ana </a:t>
            </a:r>
            <a:r>
              <a:rPr lang="en-US" dirty="0"/>
              <a:t>Carolina</a:t>
            </a:r>
            <a:r>
              <a:rPr lang="en-US" dirty="0"/>
              <a:t> </a:t>
            </a:r>
            <a:r>
              <a:rPr lang="en-US" dirty="0"/>
              <a:t>ANDEF</a:t>
            </a:r>
            <a:r>
              <a:rPr lang="en-US" dirty="0"/>
              <a:t> </a:t>
            </a:r>
            <a:endParaRPr lang="en-US" dirty="0" smtClean="0"/>
          </a:p>
          <a:p>
            <a:r>
              <a:rPr lang="en-US" dirty="0" smtClean="0"/>
              <a:t>Hamilton Ramos,  </a:t>
            </a:r>
            <a:r>
              <a:rPr lang="en-US" dirty="0"/>
              <a:t>IAC</a:t>
            </a:r>
            <a:r>
              <a:rPr lang="en-US" dirty="0"/>
              <a:t> </a:t>
            </a:r>
            <a:endParaRPr lang="en-US" dirty="0" smtClean="0"/>
          </a:p>
          <a:p>
            <a:r>
              <a:rPr lang="en-US" dirty="0" smtClean="0"/>
              <a:t>Jeff Evans,  </a:t>
            </a:r>
            <a:r>
              <a:rPr lang="en-US" dirty="0"/>
              <a:t>EPA</a:t>
            </a:r>
            <a:r>
              <a:rPr lang="en-US" dirty="0"/>
              <a:t> </a:t>
            </a:r>
          </a:p>
        </p:txBody>
      </p:sp>
      <p:pic>
        <p:nvPicPr>
          <p:cNvPr id="4" name="Picture 3" descr="MP9001640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740" y="1291975"/>
            <a:ext cx="3267366" cy="5172611"/>
          </a:xfrm>
          <a:prstGeom prst="rect">
            <a:avLst/>
          </a:prstGeom>
        </p:spPr>
      </p:pic>
    </p:spTree>
    <p:extLst>
      <p:ext uri="{BB962C8B-B14F-4D97-AF65-F5344CB8AC3E}">
        <p14:creationId xmlns:p14="http://schemas.microsoft.com/office/powerpoint/2010/main" val="56134658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52400" y="1447800"/>
            <a:ext cx="2895600" cy="2250141"/>
          </a:xfrm>
          <a:prstGeom prst="rect">
            <a:avLst/>
          </a:prstGeom>
          <a:solidFill>
            <a:srgbClr val="D5E1E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53" name="TextBox 52"/>
          <p:cNvSpPr txBox="1"/>
          <p:nvPr/>
        </p:nvSpPr>
        <p:spPr>
          <a:xfrm>
            <a:off x="200891" y="1477328"/>
            <a:ext cx="2743200" cy="1516504"/>
          </a:xfrm>
          <a:prstGeom prst="rect">
            <a:avLst/>
          </a:prstGeom>
          <a:solidFill>
            <a:srgbClr val="D5E1EF"/>
          </a:solidFill>
        </p:spPr>
        <p:txBody>
          <a:bodyPr wrap="square" lIns="91429" tIns="45714" rIns="91429" bIns="45714" rtlCol="0">
            <a:spAutoFit/>
          </a:bodyPr>
          <a:lstStyle/>
          <a:p>
            <a:pPr marL="114287" indent="-114287">
              <a:buFont typeface="Arial" pitchFamily="34" charset="0"/>
              <a:buChar char="•"/>
            </a:pPr>
            <a:r>
              <a:rPr lang="en-US" sz="900" dirty="0"/>
              <a:t>Levels of protection based primarily on  garment type and layers. </a:t>
            </a:r>
          </a:p>
          <a:p>
            <a:pPr marL="114287" lvl="1" indent="-114287">
              <a:buFont typeface="Arial" pitchFamily="34" charset="0"/>
              <a:buChar char="•"/>
            </a:pPr>
            <a:r>
              <a:rPr lang="en-US" sz="900" dirty="0"/>
              <a:t>Requirements from lowest to highest protection are: </a:t>
            </a:r>
            <a:r>
              <a:rPr lang="en-US" sz="900" dirty="0"/>
              <a:t>Long-sleeved </a:t>
            </a:r>
            <a:r>
              <a:rPr lang="en-US" sz="900" dirty="0"/>
              <a:t>shirt and long pants; Coveralls over short-sleeved shirt and short pants; Coveralls over long-sleeved shirt and long pants; Chemical- resistant </a:t>
            </a:r>
            <a:r>
              <a:rPr lang="en-US" sz="900" dirty="0"/>
              <a:t>suit. </a:t>
            </a:r>
            <a:endParaRPr lang="en-US" sz="900" dirty="0"/>
          </a:p>
          <a:p>
            <a:pPr marL="114287" indent="-114287">
              <a:buFont typeface="Arial" pitchFamily="34" charset="0"/>
              <a:buChar char="•"/>
            </a:pPr>
            <a:r>
              <a:rPr lang="en-US" sz="900" dirty="0"/>
              <a:t>No certification required for garments.</a:t>
            </a:r>
          </a:p>
          <a:p>
            <a:pPr marL="114287" indent="-114287">
              <a:buFont typeface="Arial" pitchFamily="34" charset="0"/>
              <a:buChar char="•"/>
            </a:pPr>
            <a:r>
              <a:rPr lang="en-US" sz="900" dirty="0"/>
              <a:t>Adoption of ASTM/ISO  standards with  three levels of performance is being discussed.</a:t>
            </a:r>
          </a:p>
        </p:txBody>
      </p:sp>
      <p:sp>
        <p:nvSpPr>
          <p:cNvPr id="23" name="Rectangle 22"/>
          <p:cNvSpPr/>
          <p:nvPr/>
        </p:nvSpPr>
        <p:spPr>
          <a:xfrm>
            <a:off x="152400" y="1143000"/>
            <a:ext cx="2895600" cy="304800"/>
          </a:xfrm>
          <a:prstGeom prst="rect">
            <a:avLst/>
          </a:prstGeom>
          <a:solidFill>
            <a:srgbClr val="37609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Protective Clothing</a:t>
            </a:r>
          </a:p>
        </p:txBody>
      </p:sp>
      <p:sp>
        <p:nvSpPr>
          <p:cNvPr id="19" name="Rectangle 18"/>
          <p:cNvSpPr/>
          <p:nvPr/>
        </p:nvSpPr>
        <p:spPr>
          <a:xfrm>
            <a:off x="152400" y="4093706"/>
            <a:ext cx="2895600" cy="1419588"/>
          </a:xfrm>
          <a:prstGeom prst="rect">
            <a:avLst/>
          </a:prstGeom>
          <a:solidFill>
            <a:schemeClr val="accent2">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20" name="TextBox 19"/>
          <p:cNvSpPr txBox="1"/>
          <p:nvPr/>
        </p:nvSpPr>
        <p:spPr>
          <a:xfrm>
            <a:off x="184785" y="4103233"/>
            <a:ext cx="2834640" cy="1615815"/>
          </a:xfrm>
          <a:prstGeom prst="rect">
            <a:avLst/>
          </a:prstGeom>
          <a:solidFill>
            <a:srgbClr val="D5E1EF"/>
          </a:solidFill>
        </p:spPr>
        <p:txBody>
          <a:bodyPr wrap="square" lIns="91429" tIns="45714" rIns="91429" bIns="45714" rtlCol="0">
            <a:spAutoFit/>
          </a:bodyPr>
          <a:lstStyle/>
          <a:p>
            <a:pPr marL="171430" indent="-171430">
              <a:buFont typeface="Arial" pitchFamily="34" charset="0"/>
              <a:buChar char="•"/>
            </a:pPr>
            <a:r>
              <a:rPr lang="en-US" sz="900" dirty="0"/>
              <a:t>No gloves is the lowest level of hand protection.</a:t>
            </a:r>
          </a:p>
          <a:p>
            <a:pPr marL="171430" indent="-171430">
              <a:buFont typeface="Arial" pitchFamily="34" charset="0"/>
              <a:buChar char="•"/>
            </a:pPr>
            <a:r>
              <a:rPr lang="en-US" sz="900" dirty="0"/>
              <a:t>EPA Chemical Resistance Category Selection Chart which consists of eight categories, eight types of materials , and four levels of protection – none, slight, moderate and high is used for glove selection. </a:t>
            </a:r>
          </a:p>
          <a:p>
            <a:pPr marL="171430" indent="-171430">
              <a:buFont typeface="Arial" pitchFamily="34" charset="0"/>
              <a:buChar char="•"/>
            </a:pPr>
            <a:r>
              <a:rPr lang="en-US" sz="900" dirty="0"/>
              <a:t>The chart is based on material and breakthrough time of the solvent against which the material was tested. No certification required.</a:t>
            </a:r>
          </a:p>
        </p:txBody>
      </p:sp>
      <p:sp>
        <p:nvSpPr>
          <p:cNvPr id="25" name="Rectangle 24"/>
          <p:cNvSpPr/>
          <p:nvPr/>
        </p:nvSpPr>
        <p:spPr>
          <a:xfrm>
            <a:off x="152400" y="3788906"/>
            <a:ext cx="2895600" cy="304800"/>
          </a:xfrm>
          <a:prstGeom prst="rect">
            <a:avLst/>
          </a:prstGeom>
          <a:solidFill>
            <a:srgbClr val="37609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Chemical Resistant Gloves</a:t>
            </a:r>
          </a:p>
        </p:txBody>
      </p:sp>
      <p:sp>
        <p:nvSpPr>
          <p:cNvPr id="38" name="Rectangle 37"/>
          <p:cNvSpPr/>
          <p:nvPr/>
        </p:nvSpPr>
        <p:spPr>
          <a:xfrm>
            <a:off x="3124200" y="1447800"/>
            <a:ext cx="2971800" cy="2250141"/>
          </a:xfrm>
          <a:prstGeom prst="rect">
            <a:avLst/>
          </a:prstGeom>
          <a:solidFill>
            <a:schemeClr val="accent1">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39" name="TextBox 38"/>
          <p:cNvSpPr txBox="1"/>
          <p:nvPr/>
        </p:nvSpPr>
        <p:spPr>
          <a:xfrm>
            <a:off x="3154476" y="1436757"/>
            <a:ext cx="2819400" cy="2723811"/>
          </a:xfrm>
          <a:prstGeom prst="rect">
            <a:avLst/>
          </a:prstGeom>
          <a:solidFill>
            <a:srgbClr val="D5E1EF"/>
          </a:solidFill>
        </p:spPr>
        <p:txBody>
          <a:bodyPr wrap="square" lIns="91429" tIns="45714" rIns="91429" bIns="45714" rtlCol="0">
            <a:spAutoFit/>
          </a:bodyPr>
          <a:lstStyle/>
          <a:p>
            <a:pPr marL="114287" indent="-114287">
              <a:buFont typeface="Arial" pitchFamily="34" charset="0"/>
              <a:buChar char="•"/>
            </a:pPr>
            <a:r>
              <a:rPr lang="de-DE" sz="900" dirty="0">
                <a:cs typeface="Arial" pitchFamily="34" charset="0"/>
              </a:rPr>
              <a:t>The PPP Directive requires that product labeling include </a:t>
            </a:r>
            <a:r>
              <a:rPr lang="de-DE" sz="900" dirty="0">
                <a:cs typeface="Arial" pitchFamily="34" charset="0"/>
              </a:rPr>
              <a:t>protective </a:t>
            </a:r>
            <a:r>
              <a:rPr lang="de-DE" sz="900" dirty="0">
                <a:cs typeface="Arial" pitchFamily="34" charset="0"/>
              </a:rPr>
              <a:t>clothing requirements. Statements </a:t>
            </a:r>
            <a:r>
              <a:rPr lang="de-DE" sz="900" dirty="0">
                <a:cs typeface="Arial" pitchFamily="34" charset="0"/>
              </a:rPr>
              <a:t>included </a:t>
            </a:r>
            <a:r>
              <a:rPr lang="de-DE" sz="900" dirty="0">
                <a:cs typeface="Arial" pitchFamily="34" charset="0"/>
              </a:rPr>
              <a:t>in the Annex are very general. </a:t>
            </a:r>
          </a:p>
          <a:p>
            <a:pPr marL="114287" lvl="1" indent="-114287">
              <a:buFont typeface="Arial" pitchFamily="34" charset="0"/>
              <a:buChar char="•"/>
            </a:pPr>
            <a:r>
              <a:rPr lang="en-US" sz="900" dirty="0"/>
              <a:t>Protective clothing sold in EU must comply with European Directive 89/686/EEC and must be certified. </a:t>
            </a:r>
          </a:p>
          <a:p>
            <a:pPr marL="228573" lvl="2" indent="-111112">
              <a:buFont typeface="Calibri" pitchFamily="34" charset="0"/>
              <a:buChar char="−"/>
            </a:pPr>
            <a:r>
              <a:rPr lang="en-US" sz="900" dirty="0"/>
              <a:t>Certified Type 6 and Type 4 chemical protective clothing are typically  used to increase protection factor.</a:t>
            </a:r>
          </a:p>
          <a:p>
            <a:pPr marL="228573" lvl="2" indent="-111112">
              <a:buFont typeface="Calibri" pitchFamily="34" charset="0"/>
              <a:buChar char="−"/>
            </a:pPr>
            <a:r>
              <a:rPr lang="en-US" sz="900" dirty="0"/>
              <a:t>DIN 32781  is used in Germany to assess only one level  for </a:t>
            </a:r>
            <a:r>
              <a:rPr lang="en-US" sz="900" dirty="0"/>
              <a:t>protective clothing </a:t>
            </a:r>
            <a:r>
              <a:rPr lang="en-US" sz="900" dirty="0"/>
              <a:t>in agriculture. </a:t>
            </a:r>
          </a:p>
          <a:p>
            <a:pPr marL="228573" lvl="2" indent="-111112">
              <a:buFont typeface="Calibri" pitchFamily="34" charset="0"/>
              <a:buChar char="−"/>
            </a:pPr>
            <a:r>
              <a:rPr lang="en-US" sz="900" dirty="0"/>
              <a:t>Currently, an EN </a:t>
            </a:r>
            <a:r>
              <a:rPr lang="en-US" sz="900" dirty="0"/>
              <a:t>or ISO/EN standard for PPE for pesticide operators </a:t>
            </a:r>
            <a:r>
              <a:rPr lang="en-US" sz="900" dirty="0"/>
              <a:t>is </a:t>
            </a:r>
            <a:r>
              <a:rPr lang="en-US" sz="900" dirty="0"/>
              <a:t>being discussed in </a:t>
            </a:r>
            <a:r>
              <a:rPr lang="en-US" sz="900" dirty="0"/>
              <a:t>CEN.</a:t>
            </a:r>
            <a:endParaRPr lang="en-US" sz="900" b="1" dirty="0">
              <a:solidFill>
                <a:srgbClr val="3E4D1F"/>
              </a:solidFill>
            </a:endParaRPr>
          </a:p>
          <a:p>
            <a:pPr marL="114287" indent="-114287">
              <a:buFont typeface="Arial" pitchFamily="34" charset="0"/>
              <a:buChar char="•"/>
            </a:pPr>
            <a:r>
              <a:rPr lang="en-US" sz="900" dirty="0"/>
              <a:t>Divergent approaches </a:t>
            </a:r>
            <a:r>
              <a:rPr lang="en-US" sz="900" dirty="0"/>
              <a:t>for the two directives create problems in communicating requirements. </a:t>
            </a:r>
            <a:endParaRPr lang="en-US" sz="900" dirty="0"/>
          </a:p>
        </p:txBody>
      </p:sp>
      <p:sp>
        <p:nvSpPr>
          <p:cNvPr id="42" name="Rectangle 41"/>
          <p:cNvSpPr/>
          <p:nvPr/>
        </p:nvSpPr>
        <p:spPr>
          <a:xfrm>
            <a:off x="3124200" y="4093706"/>
            <a:ext cx="2971800" cy="1419588"/>
          </a:xfrm>
          <a:prstGeom prst="rect">
            <a:avLst/>
          </a:prstGeom>
          <a:solidFill>
            <a:srgbClr val="D5E1E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44" name="Rectangle 43"/>
          <p:cNvSpPr/>
          <p:nvPr/>
        </p:nvSpPr>
        <p:spPr>
          <a:xfrm>
            <a:off x="3124200" y="3794242"/>
            <a:ext cx="2971800" cy="304800"/>
          </a:xfrm>
          <a:prstGeom prst="rect">
            <a:avLst/>
          </a:prstGeom>
          <a:solidFill>
            <a:srgbClr val="37609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Chemical Resistant Gloves</a:t>
            </a:r>
          </a:p>
        </p:txBody>
      </p:sp>
      <p:sp>
        <p:nvSpPr>
          <p:cNvPr id="46" name="Rectangle 45"/>
          <p:cNvSpPr/>
          <p:nvPr/>
        </p:nvSpPr>
        <p:spPr>
          <a:xfrm>
            <a:off x="6172200" y="1447800"/>
            <a:ext cx="2895600" cy="2250141"/>
          </a:xfrm>
          <a:prstGeom prst="rect">
            <a:avLst/>
          </a:prstGeom>
          <a:solidFill>
            <a:srgbClr val="D5E1E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48" name="Rectangle 47"/>
          <p:cNvSpPr/>
          <p:nvPr/>
        </p:nvSpPr>
        <p:spPr>
          <a:xfrm>
            <a:off x="6172200" y="1143000"/>
            <a:ext cx="2895600" cy="304800"/>
          </a:xfrm>
          <a:prstGeom prst="rect">
            <a:avLst/>
          </a:prstGeom>
          <a:solidFill>
            <a:srgbClr val="376092"/>
          </a:solidFill>
          <a:ln>
            <a:solidFill>
              <a:srgbClr val="2F532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Protective Clothing</a:t>
            </a:r>
          </a:p>
        </p:txBody>
      </p:sp>
      <p:sp>
        <p:nvSpPr>
          <p:cNvPr id="50" name="Rectangle 49"/>
          <p:cNvSpPr/>
          <p:nvPr/>
        </p:nvSpPr>
        <p:spPr>
          <a:xfrm>
            <a:off x="6172200" y="4093706"/>
            <a:ext cx="2895600" cy="1419588"/>
          </a:xfrm>
          <a:prstGeom prst="rect">
            <a:avLst/>
          </a:prstGeom>
          <a:solidFill>
            <a:srgbClr val="D5E1E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171430" indent="-171430">
              <a:buFont typeface="Arial" pitchFamily="34" charset="0"/>
              <a:buChar char="•"/>
            </a:pPr>
            <a:endParaRPr lang="en-US" sz="1000" dirty="0"/>
          </a:p>
        </p:txBody>
      </p:sp>
      <p:sp>
        <p:nvSpPr>
          <p:cNvPr id="51" name="TextBox 50"/>
          <p:cNvSpPr txBox="1"/>
          <p:nvPr/>
        </p:nvSpPr>
        <p:spPr>
          <a:xfrm>
            <a:off x="6165273" y="1479177"/>
            <a:ext cx="2895600" cy="1869730"/>
          </a:xfrm>
          <a:prstGeom prst="rect">
            <a:avLst/>
          </a:prstGeom>
          <a:noFill/>
        </p:spPr>
        <p:txBody>
          <a:bodyPr wrap="square" lIns="91429" tIns="45714" rIns="91429" bIns="45714" rtlCol="0">
            <a:spAutoFit/>
          </a:bodyPr>
          <a:lstStyle>
            <a:defPPr>
              <a:defRPr lang="en-US"/>
            </a:defPPr>
            <a:lvl1pPr marL="125585" indent="-125585">
              <a:buFont typeface="Arial" pitchFamily="34" charset="0"/>
              <a:buChar char="•"/>
              <a:defRPr sz="1050"/>
            </a:lvl1pPr>
          </a:lstStyle>
          <a:p>
            <a:r>
              <a:rPr lang="en-US" dirty="0"/>
              <a:t>Certified protective clothing </a:t>
            </a:r>
            <a:r>
              <a:rPr lang="en-US" dirty="0" smtClean="0"/>
              <a:t>is </a:t>
            </a:r>
            <a:r>
              <a:rPr lang="en-US" dirty="0"/>
              <a:t>required in Brazil.</a:t>
            </a:r>
          </a:p>
          <a:p>
            <a:r>
              <a:rPr lang="en-US" dirty="0"/>
              <a:t>The garments must meet ISO 27065 Level 2 or Level 3 requirements. </a:t>
            </a:r>
          </a:p>
          <a:p>
            <a:r>
              <a:rPr lang="en-US" dirty="0"/>
              <a:t>The law allows the use of garments that have been certified in accordance with Level 2 or Level 3. There is no differentiation in the requirements based on level of protection.</a:t>
            </a:r>
          </a:p>
          <a:p>
            <a:r>
              <a:rPr lang="en-US" dirty="0"/>
              <a:t>Regular work clothing cannot be worn while applying pesticide in Brazil.</a:t>
            </a:r>
          </a:p>
        </p:txBody>
      </p:sp>
      <p:sp>
        <p:nvSpPr>
          <p:cNvPr id="52" name="Rectangle 51"/>
          <p:cNvSpPr/>
          <p:nvPr/>
        </p:nvSpPr>
        <p:spPr>
          <a:xfrm>
            <a:off x="6172200" y="3788906"/>
            <a:ext cx="2895600" cy="304800"/>
          </a:xfrm>
          <a:prstGeom prst="rect">
            <a:avLst/>
          </a:prstGeom>
          <a:solidFill>
            <a:srgbClr val="376092"/>
          </a:solidFill>
          <a:ln>
            <a:solidFill>
              <a:srgbClr val="2F532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Chemical Resistant Gloves</a:t>
            </a:r>
          </a:p>
        </p:txBody>
      </p:sp>
      <p:sp>
        <p:nvSpPr>
          <p:cNvPr id="54" name="TextBox 53"/>
          <p:cNvSpPr txBox="1"/>
          <p:nvPr/>
        </p:nvSpPr>
        <p:spPr>
          <a:xfrm>
            <a:off x="3149252" y="4123235"/>
            <a:ext cx="2794348" cy="946211"/>
          </a:xfrm>
          <a:prstGeom prst="rect">
            <a:avLst/>
          </a:prstGeom>
          <a:solidFill>
            <a:schemeClr val="accent1">
              <a:lumMod val="20000"/>
              <a:lumOff val="80000"/>
            </a:schemeClr>
          </a:solidFill>
          <a:ln>
            <a:noFill/>
          </a:ln>
        </p:spPr>
        <p:txBody>
          <a:bodyPr wrap="square" lIns="91429" tIns="45714" rIns="91429" bIns="45714" rtlCol="0">
            <a:spAutoFit/>
          </a:bodyPr>
          <a:lstStyle/>
          <a:p>
            <a:pPr marL="171430" indent="-171430">
              <a:buFont typeface="Arial" pitchFamily="34" charset="0"/>
              <a:buChar char="•"/>
            </a:pPr>
            <a:r>
              <a:rPr lang="en-US" sz="900" dirty="0"/>
              <a:t>The type of gloves to be worn, including the type of material and the breakthrough time of the glove </a:t>
            </a:r>
            <a:r>
              <a:rPr lang="en-US" sz="900" dirty="0"/>
              <a:t>material, </a:t>
            </a:r>
            <a:r>
              <a:rPr lang="en-US" sz="900" dirty="0"/>
              <a:t>must be specified.</a:t>
            </a:r>
          </a:p>
          <a:p>
            <a:pPr marL="171430" indent="-171430">
              <a:buFont typeface="Arial" pitchFamily="34" charset="0"/>
              <a:buChar char="•"/>
            </a:pPr>
            <a:r>
              <a:rPr lang="en-US" sz="900" dirty="0"/>
              <a:t>Information is specified in accordance with EN 374: 2003. Breakthrough time is typically reported for solvents. </a:t>
            </a:r>
          </a:p>
        </p:txBody>
      </p:sp>
      <p:sp>
        <p:nvSpPr>
          <p:cNvPr id="55" name="Rectangle 54"/>
          <p:cNvSpPr/>
          <p:nvPr/>
        </p:nvSpPr>
        <p:spPr>
          <a:xfrm>
            <a:off x="3124200" y="1143000"/>
            <a:ext cx="2971800" cy="304800"/>
          </a:xfrm>
          <a:prstGeom prst="rect">
            <a:avLst/>
          </a:prstGeom>
          <a:solidFill>
            <a:srgbClr val="376092"/>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Protective Clothing</a:t>
            </a:r>
          </a:p>
        </p:txBody>
      </p:sp>
      <p:sp>
        <p:nvSpPr>
          <p:cNvPr id="2" name="TextBox 1"/>
          <p:cNvSpPr txBox="1"/>
          <p:nvPr/>
        </p:nvSpPr>
        <p:spPr>
          <a:xfrm>
            <a:off x="698267" y="805903"/>
            <a:ext cx="1159295" cy="276987"/>
          </a:xfrm>
          <a:prstGeom prst="rect">
            <a:avLst/>
          </a:prstGeom>
          <a:noFill/>
        </p:spPr>
        <p:txBody>
          <a:bodyPr wrap="none" lIns="91429" tIns="45714" rIns="91429" bIns="45714" rtlCol="0">
            <a:spAutoFit/>
          </a:bodyPr>
          <a:lstStyle/>
          <a:p>
            <a:r>
              <a:rPr lang="en-US" sz="1200" b="1" dirty="0"/>
              <a:t>United States</a:t>
            </a:r>
          </a:p>
        </p:txBody>
      </p:sp>
      <p:sp>
        <p:nvSpPr>
          <p:cNvPr id="56" name="TextBox 55"/>
          <p:cNvSpPr txBox="1"/>
          <p:nvPr/>
        </p:nvSpPr>
        <p:spPr>
          <a:xfrm>
            <a:off x="3682586" y="805903"/>
            <a:ext cx="1390102" cy="276987"/>
          </a:xfrm>
          <a:prstGeom prst="rect">
            <a:avLst/>
          </a:prstGeom>
          <a:noFill/>
        </p:spPr>
        <p:txBody>
          <a:bodyPr wrap="none" lIns="91429" tIns="45714" rIns="91429" bIns="45714" rtlCol="0">
            <a:spAutoFit/>
          </a:bodyPr>
          <a:lstStyle/>
          <a:p>
            <a:r>
              <a:rPr lang="en-US" sz="1200" b="1" dirty="0"/>
              <a:t>European Union</a:t>
            </a:r>
          </a:p>
        </p:txBody>
      </p:sp>
      <p:sp>
        <p:nvSpPr>
          <p:cNvPr id="57" name="TextBox 56"/>
          <p:cNvSpPr txBox="1"/>
          <p:nvPr/>
        </p:nvSpPr>
        <p:spPr>
          <a:xfrm>
            <a:off x="6671430" y="821178"/>
            <a:ext cx="641424" cy="276987"/>
          </a:xfrm>
          <a:prstGeom prst="rect">
            <a:avLst/>
          </a:prstGeom>
          <a:noFill/>
        </p:spPr>
        <p:txBody>
          <a:bodyPr wrap="none" lIns="91429" tIns="45714" rIns="91429" bIns="45714" rtlCol="0">
            <a:spAutoFit/>
          </a:bodyPr>
          <a:lstStyle/>
          <a:p>
            <a:r>
              <a:rPr lang="en-US" sz="1200" b="1" dirty="0"/>
              <a:t>Brazil</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071" y="753507"/>
            <a:ext cx="446506" cy="278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7273" y="739588"/>
            <a:ext cx="498171" cy="33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273" y="739588"/>
            <a:ext cx="502227" cy="34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6172200" y="4123235"/>
            <a:ext cx="2895600" cy="518493"/>
          </a:xfrm>
          <a:prstGeom prst="rect">
            <a:avLst/>
          </a:prstGeom>
          <a:noFill/>
        </p:spPr>
        <p:txBody>
          <a:bodyPr wrap="square" lIns="91429" tIns="45714" rIns="91429" bIns="45714" rtlCol="0">
            <a:spAutoFit/>
          </a:bodyPr>
          <a:lstStyle/>
          <a:p>
            <a:pPr marL="171430" indent="-171430">
              <a:buFont typeface="Arial" pitchFamily="34" charset="0"/>
              <a:buChar char="•"/>
            </a:pPr>
            <a:r>
              <a:rPr lang="en-US" sz="900" dirty="0"/>
              <a:t>Chemical resistant gloves are required for all products.</a:t>
            </a:r>
          </a:p>
          <a:p>
            <a:pPr marL="171430" indent="-171430">
              <a:buFont typeface="Arial" pitchFamily="34" charset="0"/>
              <a:buChar char="•"/>
            </a:pPr>
            <a:r>
              <a:rPr lang="en-US" sz="900" dirty="0"/>
              <a:t>No certification is required. </a:t>
            </a:r>
          </a:p>
        </p:txBody>
      </p:sp>
      <p:sp>
        <p:nvSpPr>
          <p:cNvPr id="37" name="TextBox 36"/>
          <p:cNvSpPr txBox="1"/>
          <p:nvPr/>
        </p:nvSpPr>
        <p:spPr>
          <a:xfrm>
            <a:off x="1870364" y="252080"/>
            <a:ext cx="6052955" cy="390636"/>
          </a:xfrm>
          <a:prstGeom prst="rect">
            <a:avLst/>
          </a:prstGeom>
          <a:noFill/>
        </p:spPr>
        <p:txBody>
          <a:bodyPr wrap="square" lIns="82058" tIns="41029" rIns="82058" bIns="41029" rtlCol="0">
            <a:spAutoFit/>
          </a:bodyPr>
          <a:lstStyle/>
          <a:p>
            <a:r>
              <a:rPr lang="en-US" sz="2000" dirty="0">
                <a:solidFill>
                  <a:srgbClr val="376092"/>
                </a:solidFill>
              </a:rPr>
              <a:t>PPE and LABELING – PPE Requirements</a:t>
            </a:r>
            <a:endParaRPr lang="en-US" sz="2000" dirty="0">
              <a:solidFill>
                <a:srgbClr val="376092"/>
              </a:solidFill>
            </a:endParaRPr>
          </a:p>
        </p:txBody>
      </p:sp>
    </p:spTree>
    <p:extLst>
      <p:ext uri="{BB962C8B-B14F-4D97-AF65-F5344CB8AC3E}">
        <p14:creationId xmlns:p14="http://schemas.microsoft.com/office/powerpoint/2010/main" val="309899252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07818" y="2297126"/>
            <a:ext cx="2763982" cy="3283403"/>
          </a:xfrm>
          <a:prstGeom prst="rect">
            <a:avLst/>
          </a:prstGeom>
          <a:solidFill>
            <a:srgbClr val="D5E1EF"/>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20" name="TextBox 19"/>
          <p:cNvSpPr txBox="1"/>
          <p:nvPr/>
        </p:nvSpPr>
        <p:spPr>
          <a:xfrm>
            <a:off x="277091" y="2328503"/>
            <a:ext cx="2632364" cy="3227379"/>
          </a:xfrm>
          <a:prstGeom prst="rect">
            <a:avLst/>
          </a:prstGeom>
          <a:solidFill>
            <a:schemeClr val="accent1">
              <a:lumMod val="20000"/>
              <a:lumOff val="80000"/>
            </a:schemeClr>
          </a:solidFill>
        </p:spPr>
        <p:txBody>
          <a:bodyPr wrap="square" lIns="91429" tIns="45714" rIns="91429" bIns="45714" rtlCol="0">
            <a:spAutoFit/>
          </a:bodyPr>
          <a:lstStyle/>
          <a:p>
            <a:r>
              <a:rPr lang="en-US" sz="900" dirty="0"/>
              <a:t>Worker Protection Standard (WPS) </a:t>
            </a:r>
            <a:r>
              <a:rPr lang="en-US" sz="900" dirty="0"/>
              <a:t>says PPE </a:t>
            </a:r>
            <a:r>
              <a:rPr lang="en-US" sz="900" dirty="0"/>
              <a:t>requirements must be stated on all products</a:t>
            </a:r>
            <a:r>
              <a:rPr lang="en-US" sz="900" dirty="0"/>
              <a:t>.</a:t>
            </a:r>
            <a:endParaRPr lang="en-US" sz="900" dirty="0"/>
          </a:p>
          <a:p>
            <a:pPr marL="288891" lvl="1" indent="-171430">
              <a:buFont typeface="Wingdings" pitchFamily="2" charset="2"/>
              <a:buChar char="§"/>
            </a:pPr>
            <a:r>
              <a:rPr lang="en-US" sz="900" dirty="0"/>
              <a:t>Garment – Description for protective clothing is used consistently. One of the following terms is seen on labels. Long-sleeved </a:t>
            </a:r>
            <a:r>
              <a:rPr lang="en-US" sz="900" dirty="0"/>
              <a:t>shirt and long </a:t>
            </a:r>
            <a:r>
              <a:rPr lang="en-US" sz="900" dirty="0"/>
              <a:t>pants; Coveralls </a:t>
            </a:r>
            <a:r>
              <a:rPr lang="en-US" sz="900" dirty="0"/>
              <a:t>over short-sleeved shirt and short </a:t>
            </a:r>
            <a:r>
              <a:rPr lang="en-US" sz="900" dirty="0"/>
              <a:t>pants; Coveralls </a:t>
            </a:r>
            <a:r>
              <a:rPr lang="en-US" sz="900" dirty="0"/>
              <a:t>over long-sleeved shirt and long </a:t>
            </a:r>
            <a:r>
              <a:rPr lang="en-US" sz="900" dirty="0"/>
              <a:t>pants; Chemical- </a:t>
            </a:r>
            <a:r>
              <a:rPr lang="en-US" sz="900" dirty="0"/>
              <a:t>resistant </a:t>
            </a:r>
            <a:r>
              <a:rPr lang="en-US" sz="900" dirty="0"/>
              <a:t>suit. If needed, more than one requirement is included on the label based on exposure scenario or type of activity. </a:t>
            </a:r>
            <a:endParaRPr lang="en-US" sz="900" dirty="0"/>
          </a:p>
          <a:p>
            <a:pPr marL="288891" lvl="1" indent="-171430">
              <a:buFont typeface="Wingdings" pitchFamily="2" charset="2"/>
              <a:buChar char="§"/>
            </a:pPr>
            <a:r>
              <a:rPr lang="en-US" sz="900" dirty="0"/>
              <a:t>Gloves – Descriptions used for gloves vary considerably. Terms such as waterproof and chemical resistant are used interchangeably. </a:t>
            </a:r>
          </a:p>
          <a:p>
            <a:pPr marL="288891" lvl="1" indent="-171430">
              <a:buFont typeface="Wingdings" pitchFamily="2" charset="2"/>
              <a:buChar char="§"/>
            </a:pPr>
            <a:r>
              <a:rPr lang="en-US" sz="900" dirty="0"/>
              <a:t>Additional </a:t>
            </a:r>
            <a:r>
              <a:rPr lang="en-US" sz="900" dirty="0"/>
              <a:t>dermal toxicity and/or skin irritation PPE for toxicity category I or II</a:t>
            </a:r>
          </a:p>
          <a:p>
            <a:pPr marL="406353" lvl="2" indent="-171430">
              <a:buFont typeface="Calibri" pitchFamily="34" charset="0"/>
              <a:buChar char="‒"/>
            </a:pPr>
            <a:r>
              <a:rPr lang="en-US" sz="900" dirty="0"/>
              <a:t>Chemical-resistant headgear for overhead exposure</a:t>
            </a:r>
          </a:p>
          <a:p>
            <a:pPr marL="406353" lvl="2" indent="-171430">
              <a:buFont typeface="Calibri" pitchFamily="34" charset="0"/>
              <a:buChar char="‒"/>
            </a:pPr>
            <a:r>
              <a:rPr lang="en-US" sz="900" dirty="0"/>
              <a:t>Chemical-resistant apron for mixing and </a:t>
            </a:r>
            <a:r>
              <a:rPr lang="en-US" sz="900" dirty="0"/>
              <a:t>loading</a:t>
            </a:r>
            <a:endParaRPr lang="en-US" sz="800" dirty="0"/>
          </a:p>
        </p:txBody>
      </p:sp>
      <p:sp>
        <p:nvSpPr>
          <p:cNvPr id="25" name="Rectangle 24"/>
          <p:cNvSpPr/>
          <p:nvPr/>
        </p:nvSpPr>
        <p:spPr>
          <a:xfrm>
            <a:off x="207818" y="1992326"/>
            <a:ext cx="2763982" cy="304800"/>
          </a:xfrm>
          <a:prstGeom prst="rect">
            <a:avLst/>
          </a:prstGeom>
          <a:solidFill>
            <a:srgbClr val="37609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Label Information</a:t>
            </a:r>
          </a:p>
        </p:txBody>
      </p:sp>
      <p:sp>
        <p:nvSpPr>
          <p:cNvPr id="42" name="Rectangle 41"/>
          <p:cNvSpPr/>
          <p:nvPr/>
        </p:nvSpPr>
        <p:spPr>
          <a:xfrm>
            <a:off x="3117273" y="2286000"/>
            <a:ext cx="2895600" cy="3294529"/>
          </a:xfrm>
          <a:prstGeom prst="rect">
            <a:avLst/>
          </a:prstGeom>
          <a:solidFill>
            <a:srgbClr val="D2DFEE"/>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44" name="Rectangle 43"/>
          <p:cNvSpPr/>
          <p:nvPr/>
        </p:nvSpPr>
        <p:spPr>
          <a:xfrm>
            <a:off x="3124200" y="1997663"/>
            <a:ext cx="2895600" cy="304800"/>
          </a:xfrm>
          <a:prstGeom prst="rect">
            <a:avLst/>
          </a:prstGeom>
          <a:solidFill>
            <a:srgbClr val="37609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Label Information</a:t>
            </a:r>
          </a:p>
        </p:txBody>
      </p:sp>
      <p:sp>
        <p:nvSpPr>
          <p:cNvPr id="50" name="Rectangle 49"/>
          <p:cNvSpPr/>
          <p:nvPr/>
        </p:nvSpPr>
        <p:spPr>
          <a:xfrm>
            <a:off x="6165273" y="2261268"/>
            <a:ext cx="2840182" cy="3319262"/>
          </a:xfrm>
          <a:prstGeom prst="rect">
            <a:avLst/>
          </a:prstGeom>
          <a:solidFill>
            <a:srgbClr val="D2DFEE"/>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marL="285717" indent="-285717">
              <a:buFont typeface="Wingdings" pitchFamily="2" charset="2"/>
              <a:buChar char="§"/>
            </a:pPr>
            <a:endParaRPr lang="en-US" sz="1000" dirty="0"/>
          </a:p>
        </p:txBody>
      </p:sp>
      <p:sp>
        <p:nvSpPr>
          <p:cNvPr id="51" name="TextBox 50"/>
          <p:cNvSpPr txBox="1"/>
          <p:nvPr/>
        </p:nvSpPr>
        <p:spPr>
          <a:xfrm>
            <a:off x="6172200" y="2345007"/>
            <a:ext cx="2895600" cy="925844"/>
          </a:xfrm>
          <a:prstGeom prst="rect">
            <a:avLst/>
          </a:prstGeom>
          <a:noFill/>
        </p:spPr>
        <p:txBody>
          <a:bodyPr wrap="square" lIns="91429" tIns="45714" rIns="91429" bIns="45714" rtlCol="0">
            <a:spAutoFit/>
          </a:bodyPr>
          <a:lstStyle/>
          <a:p>
            <a:pPr marL="171430" indent="-171430">
              <a:buFont typeface="Arial" pitchFamily="34" charset="0"/>
              <a:buChar char="•"/>
            </a:pPr>
            <a:r>
              <a:rPr lang="en-US" sz="900" dirty="0"/>
              <a:t>Pictograms used for mixing and loading and application.</a:t>
            </a:r>
          </a:p>
          <a:p>
            <a:pPr marL="171430" indent="-171430">
              <a:buFont typeface="Arial" pitchFamily="34" charset="0"/>
              <a:buChar char="•"/>
            </a:pPr>
            <a:r>
              <a:rPr lang="en-US" sz="900" dirty="0"/>
              <a:t>According to the pictograms on pesticide product labels, all products require the use of  protective clothing, </a:t>
            </a:r>
            <a:r>
              <a:rPr lang="en-US" sz="900" dirty="0"/>
              <a:t>gloves, </a:t>
            </a:r>
            <a:r>
              <a:rPr lang="en-US" sz="900" dirty="0"/>
              <a:t>etc.</a:t>
            </a:r>
          </a:p>
          <a:p>
            <a:endParaRPr lang="en-US" sz="800" dirty="0"/>
          </a:p>
        </p:txBody>
      </p:sp>
      <p:sp>
        <p:nvSpPr>
          <p:cNvPr id="52" name="Rectangle 51"/>
          <p:cNvSpPr/>
          <p:nvPr/>
        </p:nvSpPr>
        <p:spPr>
          <a:xfrm>
            <a:off x="6144898" y="1992326"/>
            <a:ext cx="2860556" cy="304800"/>
          </a:xfrm>
          <a:prstGeom prst="rect">
            <a:avLst/>
          </a:prstGeom>
          <a:solidFill>
            <a:srgbClr val="376092"/>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1100" dirty="0"/>
              <a:t>Label Information</a:t>
            </a:r>
          </a:p>
        </p:txBody>
      </p:sp>
      <p:sp>
        <p:nvSpPr>
          <p:cNvPr id="54" name="TextBox 53"/>
          <p:cNvSpPr txBox="1"/>
          <p:nvPr/>
        </p:nvSpPr>
        <p:spPr>
          <a:xfrm>
            <a:off x="3149252" y="2326656"/>
            <a:ext cx="2819400" cy="3084806"/>
          </a:xfrm>
          <a:prstGeom prst="rect">
            <a:avLst/>
          </a:prstGeom>
          <a:solidFill>
            <a:srgbClr val="D5E1EF"/>
          </a:solidFill>
        </p:spPr>
        <p:txBody>
          <a:bodyPr wrap="square" lIns="91429" tIns="45714" rIns="91429" bIns="45714" rtlCol="0">
            <a:spAutoFit/>
          </a:bodyPr>
          <a:lstStyle/>
          <a:p>
            <a:r>
              <a:rPr lang="en-US" sz="900" dirty="0"/>
              <a:t>Very general precautionary statements that are part of the Globally Harmonized System of Classification and Labelling of Chemicals (GHS) are used. Given below are the phrases for PPE.  </a:t>
            </a:r>
          </a:p>
          <a:p>
            <a:pPr marL="171430" indent="-171430">
              <a:buFont typeface="Wingdings" pitchFamily="2" charset="2"/>
              <a:buChar char="§"/>
            </a:pPr>
            <a:r>
              <a:rPr lang="en-US" sz="900" dirty="0"/>
              <a:t>P280 - Wear protective gloves/protective clothing/eye protection/face protection (manufacturer/supplier of PPP to specify type of equipment).</a:t>
            </a:r>
          </a:p>
          <a:p>
            <a:pPr marL="171430" indent="-171430">
              <a:buFont typeface="Wingdings" pitchFamily="2" charset="2"/>
              <a:buChar char="§"/>
            </a:pPr>
            <a:r>
              <a:rPr lang="en-US" sz="900" dirty="0"/>
              <a:t>P281 - Use personal protective equipment as required (no details are provided)</a:t>
            </a:r>
          </a:p>
          <a:p>
            <a:pPr marL="171430" indent="-171430">
              <a:buFont typeface="Wingdings" pitchFamily="2" charset="2"/>
              <a:buChar char="§"/>
            </a:pPr>
            <a:r>
              <a:rPr lang="en-US" sz="900" dirty="0"/>
              <a:t>P284 - Wear respiratory protection (manufacturer/supplier of PPP is to specify type of equipment</a:t>
            </a:r>
            <a:r>
              <a:rPr lang="en-US" sz="900" dirty="0"/>
              <a:t>)</a:t>
            </a:r>
          </a:p>
          <a:p>
            <a:pPr marL="171430" indent="-171430">
              <a:buFont typeface="Wingdings" pitchFamily="2" charset="2"/>
              <a:buChar char="§"/>
            </a:pPr>
            <a:endParaRPr lang="en-US" sz="900" dirty="0"/>
          </a:p>
          <a:p>
            <a:r>
              <a:rPr lang="en-US" sz="900" dirty="0"/>
              <a:t>Given below are examples of specifications provided  by manufacturer of PPP:</a:t>
            </a:r>
          </a:p>
          <a:p>
            <a:pPr marL="153859" indent="-153859" fontAlgn="ctr">
              <a:buFont typeface="Wingdings" pitchFamily="2" charset="2"/>
              <a:buChar char="§"/>
            </a:pPr>
            <a:r>
              <a:rPr lang="de-CH" sz="900" dirty="0"/>
              <a:t>Use suitable</a:t>
            </a:r>
            <a:r>
              <a:rPr lang="de-CH" sz="900" dirty="0"/>
              <a:t>, appropriate or adequate protective </a:t>
            </a:r>
            <a:r>
              <a:rPr lang="de-CH" sz="900" dirty="0"/>
              <a:t>clothing</a:t>
            </a:r>
          </a:p>
          <a:p>
            <a:pPr marL="153859" indent="-153859" fontAlgn="ctr">
              <a:buFont typeface="Wingdings" pitchFamily="2" charset="2"/>
              <a:buChar char="§"/>
            </a:pPr>
            <a:r>
              <a:rPr lang="en-US" sz="900" dirty="0"/>
              <a:t>Use air </a:t>
            </a:r>
            <a:r>
              <a:rPr lang="en-US" sz="900" dirty="0"/>
              <a:t>impermeable clothing</a:t>
            </a:r>
          </a:p>
          <a:p>
            <a:pPr marL="153859" indent="-153859" fontAlgn="ctr">
              <a:buFont typeface="Wingdings" pitchFamily="2" charset="2"/>
              <a:buChar char="§"/>
            </a:pPr>
            <a:endParaRPr lang="en-US" sz="900" dirty="0"/>
          </a:p>
          <a:p>
            <a:endParaRPr lang="en-US" sz="900" dirty="0"/>
          </a:p>
        </p:txBody>
      </p:sp>
      <p:sp>
        <p:nvSpPr>
          <p:cNvPr id="2" name="TextBox 1"/>
          <p:cNvSpPr txBox="1"/>
          <p:nvPr/>
        </p:nvSpPr>
        <p:spPr>
          <a:xfrm>
            <a:off x="691340" y="1670504"/>
            <a:ext cx="1159295" cy="276987"/>
          </a:xfrm>
          <a:prstGeom prst="rect">
            <a:avLst/>
          </a:prstGeom>
          <a:noFill/>
        </p:spPr>
        <p:txBody>
          <a:bodyPr wrap="none" lIns="91429" tIns="45714" rIns="91429" bIns="45714" rtlCol="0">
            <a:spAutoFit/>
          </a:bodyPr>
          <a:lstStyle/>
          <a:p>
            <a:r>
              <a:rPr lang="en-US" sz="1200" b="1" dirty="0"/>
              <a:t>United States</a:t>
            </a:r>
          </a:p>
        </p:txBody>
      </p:sp>
      <p:sp>
        <p:nvSpPr>
          <p:cNvPr id="56" name="TextBox 55"/>
          <p:cNvSpPr txBox="1"/>
          <p:nvPr/>
        </p:nvSpPr>
        <p:spPr>
          <a:xfrm>
            <a:off x="3766292" y="1638163"/>
            <a:ext cx="1390102" cy="276987"/>
          </a:xfrm>
          <a:prstGeom prst="rect">
            <a:avLst/>
          </a:prstGeom>
          <a:noFill/>
        </p:spPr>
        <p:txBody>
          <a:bodyPr wrap="none" lIns="91429" tIns="45714" rIns="91429" bIns="45714" rtlCol="0">
            <a:spAutoFit/>
          </a:bodyPr>
          <a:lstStyle/>
          <a:p>
            <a:r>
              <a:rPr lang="en-US" sz="1200" b="1" dirty="0"/>
              <a:t>European </a:t>
            </a:r>
            <a:r>
              <a:rPr lang="en-US" sz="1200" b="1" dirty="0"/>
              <a:t>Union</a:t>
            </a:r>
            <a:endParaRPr lang="en-US" sz="1200" b="1" dirty="0"/>
          </a:p>
        </p:txBody>
      </p:sp>
      <p:sp>
        <p:nvSpPr>
          <p:cNvPr id="57" name="TextBox 56"/>
          <p:cNvSpPr txBox="1"/>
          <p:nvPr/>
        </p:nvSpPr>
        <p:spPr>
          <a:xfrm>
            <a:off x="6671430" y="1670504"/>
            <a:ext cx="641424" cy="276987"/>
          </a:xfrm>
          <a:prstGeom prst="rect">
            <a:avLst/>
          </a:prstGeom>
          <a:noFill/>
        </p:spPr>
        <p:txBody>
          <a:bodyPr wrap="none" lIns="91429" tIns="45714" rIns="91429" bIns="45714" rtlCol="0">
            <a:spAutoFit/>
          </a:bodyPr>
          <a:lstStyle/>
          <a:p>
            <a:r>
              <a:rPr lang="en-US" sz="1200" b="1" dirty="0"/>
              <a:t>Brazil</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18" y="1595128"/>
            <a:ext cx="505691" cy="31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6502" y="1568824"/>
            <a:ext cx="567444"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65273" y="1583606"/>
            <a:ext cx="502227" cy="34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7091" y="6051176"/>
            <a:ext cx="8728364" cy="366616"/>
          </a:xfrm>
          <a:prstGeom prst="rect">
            <a:avLst/>
          </a:prstGeom>
          <a:solidFill>
            <a:schemeClr val="tx2">
              <a:lumMod val="20000"/>
              <a:lumOff val="80000"/>
            </a:schemeClr>
          </a:solidFill>
        </p:spPr>
        <p:txBody>
          <a:bodyPr wrap="square" lIns="82058" tIns="41029" rIns="82058" bIns="41029" rtlCol="0">
            <a:spAutoFit/>
          </a:bodyPr>
          <a:lstStyle/>
          <a:p>
            <a:r>
              <a:rPr lang="en-US" sz="900" b="1" dirty="0"/>
              <a:t>Bottom Line:  </a:t>
            </a:r>
            <a:r>
              <a:rPr lang="en-US" sz="900" dirty="0"/>
              <a:t>Language on labels and in labeling guideline documents needs to be specific and clear.  A performance-based process that provides levels of protection would clarify the labeling process and improve communication to users.</a:t>
            </a:r>
          </a:p>
        </p:txBody>
      </p:sp>
      <p:pic>
        <p:nvPicPr>
          <p:cNvPr id="47" name="Picture 46" descr="Picture10.png"/>
          <p:cNvPicPr>
            <a:picLocks noChangeAspect="1"/>
          </p:cNvPicPr>
          <p:nvPr/>
        </p:nvPicPr>
        <p:blipFill>
          <a:blip r:embed="rId6" cstate="print"/>
          <a:stretch>
            <a:fillRect/>
          </a:stretch>
        </p:blipFill>
        <p:spPr>
          <a:xfrm>
            <a:off x="346364" y="268941"/>
            <a:ext cx="1379799" cy="575486"/>
          </a:xfrm>
          <a:prstGeom prst="rect">
            <a:avLst/>
          </a:prstGeom>
        </p:spPr>
      </p:pic>
      <p:sp>
        <p:nvSpPr>
          <p:cNvPr id="21" name="TextBox 20"/>
          <p:cNvSpPr txBox="1"/>
          <p:nvPr/>
        </p:nvSpPr>
        <p:spPr>
          <a:xfrm>
            <a:off x="1939636" y="201706"/>
            <a:ext cx="7065818" cy="698412"/>
          </a:xfrm>
          <a:prstGeom prst="rect">
            <a:avLst/>
          </a:prstGeom>
          <a:noFill/>
        </p:spPr>
        <p:txBody>
          <a:bodyPr wrap="square" lIns="82058" tIns="41029" rIns="82058" bIns="41029" rtlCol="0">
            <a:spAutoFit/>
          </a:bodyPr>
          <a:lstStyle/>
          <a:p>
            <a:r>
              <a:rPr lang="en-US" sz="2000" dirty="0">
                <a:solidFill>
                  <a:srgbClr val="376092"/>
                </a:solidFill>
              </a:rPr>
              <a:t>PPE AND LABELING – Information on Pesticide/Plant Protection Product Label</a:t>
            </a:r>
            <a:endParaRPr lang="en-US" sz="2000" dirty="0">
              <a:solidFill>
                <a:srgbClr val="376092"/>
              </a:solidFill>
            </a:endParaRPr>
          </a:p>
        </p:txBody>
      </p:sp>
    </p:spTree>
    <p:extLst>
      <p:ext uri="{BB962C8B-B14F-4D97-AF65-F5344CB8AC3E}">
        <p14:creationId xmlns:p14="http://schemas.microsoft.com/office/powerpoint/2010/main" val="34929151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24000" y="336177"/>
            <a:ext cx="6026727" cy="400097"/>
          </a:xfrm>
          <a:prstGeom prst="rect">
            <a:avLst/>
          </a:prstGeom>
          <a:noFill/>
        </p:spPr>
        <p:txBody>
          <a:bodyPr wrap="square" lIns="91429" tIns="45714" rIns="91429" bIns="45714" rtlCol="0">
            <a:spAutoFit/>
          </a:bodyPr>
          <a:lstStyle/>
          <a:p>
            <a:r>
              <a:rPr lang="en-US" sz="2000" dirty="0"/>
              <a:t>RECOMMENDATIONS</a:t>
            </a:r>
            <a:endParaRPr lang="en-US" sz="2000" dirty="0"/>
          </a:p>
        </p:txBody>
      </p:sp>
      <p:grpSp>
        <p:nvGrpSpPr>
          <p:cNvPr id="12" name="Group 11"/>
          <p:cNvGrpSpPr/>
          <p:nvPr/>
        </p:nvGrpSpPr>
        <p:grpSpPr>
          <a:xfrm>
            <a:off x="1396571" y="828778"/>
            <a:ext cx="6690129" cy="1735652"/>
            <a:chOff x="527877" y="447549"/>
            <a:chExt cx="2111246" cy="1967072"/>
          </a:xfrm>
        </p:grpSpPr>
        <p:sp>
          <p:nvSpPr>
            <p:cNvPr id="13" name="Right Arrow 12"/>
            <p:cNvSpPr/>
            <p:nvPr/>
          </p:nvSpPr>
          <p:spPr>
            <a:xfrm>
              <a:off x="527877" y="447549"/>
              <a:ext cx="2111246" cy="1967072"/>
            </a:xfrm>
            <a:prstGeom prst="rightArrow">
              <a:avLst>
                <a:gd name="adj1" fmla="val 70000"/>
                <a:gd name="adj2" fmla="val 50000"/>
              </a:avLst>
            </a:prstGeom>
            <a:solidFill>
              <a:schemeClr val="bg2">
                <a:lumMod val="75000"/>
                <a:lumOff val="25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4" name="Right Arrow 4"/>
            <p:cNvSpPr/>
            <p:nvPr/>
          </p:nvSpPr>
          <p:spPr>
            <a:xfrm>
              <a:off x="717555" y="822184"/>
              <a:ext cx="1678095" cy="129184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0320" tIns="5080" rIns="10160" bIns="5080" numCol="1" spcCol="1270" anchor="ctr" anchorCtr="0">
              <a:noAutofit/>
            </a:bodyPr>
            <a:lstStyle/>
            <a:p>
              <a:pPr marL="155284" lvl="1" indent="-155284" defTabSz="319115">
                <a:lnSpc>
                  <a:spcPct val="90000"/>
                </a:lnSpc>
                <a:spcBef>
                  <a:spcPts val="1200"/>
                </a:spcBef>
                <a:spcAft>
                  <a:spcPct val="15000"/>
                </a:spcAft>
                <a:buChar char="••"/>
              </a:pPr>
              <a:r>
                <a:rPr lang="en-US" sz="1600" dirty="0">
                  <a:solidFill>
                    <a:schemeClr val="tx1"/>
                  </a:solidFill>
                </a:rPr>
                <a:t>Use </a:t>
              </a:r>
              <a:r>
                <a:rPr lang="en-US" sz="1600" dirty="0">
                  <a:solidFill>
                    <a:schemeClr val="tx1"/>
                  </a:solidFill>
                </a:rPr>
                <a:t>ISO </a:t>
              </a:r>
              <a:r>
                <a:rPr lang="en-US" sz="1600" dirty="0">
                  <a:solidFill>
                    <a:schemeClr val="tx1"/>
                  </a:solidFill>
                </a:rPr>
                <a:t> </a:t>
              </a:r>
              <a:r>
                <a:rPr lang="en-US" sz="1600" dirty="0">
                  <a:solidFill>
                    <a:schemeClr val="tx1"/>
                  </a:solidFill>
                </a:rPr>
                <a:t>27065 </a:t>
              </a:r>
              <a:r>
                <a:rPr lang="en-US" sz="1600" dirty="0">
                  <a:solidFill>
                    <a:schemeClr val="tx1"/>
                  </a:solidFill>
                </a:rPr>
                <a:t> and equivalent standards as basis to define protective clothing. All clothing will be referred to as  level  1, 2, or 3.</a:t>
              </a:r>
              <a:endParaRPr lang="en-US" sz="1600" dirty="0">
                <a:solidFill>
                  <a:schemeClr val="tx1"/>
                </a:solidFill>
              </a:endParaRPr>
            </a:p>
            <a:p>
              <a:pPr marL="155284" lvl="1" indent="-155284" defTabSz="319115">
                <a:lnSpc>
                  <a:spcPct val="90000"/>
                </a:lnSpc>
                <a:spcBef>
                  <a:spcPts val="1200"/>
                </a:spcBef>
                <a:spcAft>
                  <a:spcPct val="15000"/>
                </a:spcAft>
                <a:buChar char="••"/>
              </a:pPr>
              <a:r>
                <a:rPr lang="en-US" sz="1600" dirty="0">
                  <a:solidFill>
                    <a:schemeClr val="tx1"/>
                  </a:solidFill>
                </a:rPr>
                <a:t>Develop performance requirements for gloves.</a:t>
              </a:r>
              <a:endParaRPr lang="en-US" sz="1600" dirty="0">
                <a:solidFill>
                  <a:schemeClr val="tx1"/>
                </a:solidFill>
              </a:endParaRPr>
            </a:p>
          </p:txBody>
        </p:sp>
      </p:grpSp>
      <p:grpSp>
        <p:nvGrpSpPr>
          <p:cNvPr id="15" name="Group 14"/>
          <p:cNvGrpSpPr/>
          <p:nvPr/>
        </p:nvGrpSpPr>
        <p:grpSpPr>
          <a:xfrm>
            <a:off x="308622" y="950806"/>
            <a:ext cx="1434808" cy="1493145"/>
            <a:chOff x="71946" y="996188"/>
            <a:chExt cx="1055623" cy="1055623"/>
          </a:xfrm>
          <a:solidFill>
            <a:schemeClr val="tx2">
              <a:lumMod val="75000"/>
              <a:lumOff val="25000"/>
            </a:schemeClr>
          </a:solidFill>
        </p:grpSpPr>
        <p:sp>
          <p:nvSpPr>
            <p:cNvPr id="16" name="Oval 15"/>
            <p:cNvSpPr/>
            <p:nvPr/>
          </p:nvSpPr>
          <p:spPr>
            <a:xfrm>
              <a:off x="71946" y="996188"/>
              <a:ext cx="1055623" cy="1055623"/>
            </a:xfrm>
            <a:prstGeom prst="ellipse">
              <a:avLst/>
            </a:prstGeom>
            <a:grpFill/>
            <a:ln>
              <a:solidFill>
                <a:schemeClr val="bg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Oval 4"/>
            <p:cNvSpPr/>
            <p:nvPr/>
          </p:nvSpPr>
          <p:spPr>
            <a:xfrm>
              <a:off x="154658" y="1142147"/>
              <a:ext cx="824831" cy="746439"/>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algn="ctr" defTabSz="478673">
                <a:lnSpc>
                  <a:spcPct val="90000"/>
                </a:lnSpc>
                <a:spcAft>
                  <a:spcPct val="35000"/>
                </a:spcAft>
              </a:pPr>
              <a:r>
                <a:rPr lang="en-US" sz="1100" dirty="0"/>
                <a:t>International Performance Based Standards</a:t>
              </a:r>
              <a:endParaRPr lang="en-US" sz="1100" dirty="0"/>
            </a:p>
          </p:txBody>
        </p:sp>
      </p:grpSp>
      <p:grpSp>
        <p:nvGrpSpPr>
          <p:cNvPr id="19" name="Group 18"/>
          <p:cNvGrpSpPr/>
          <p:nvPr/>
        </p:nvGrpSpPr>
        <p:grpSpPr>
          <a:xfrm>
            <a:off x="900067" y="2576759"/>
            <a:ext cx="7234111" cy="2046519"/>
            <a:chOff x="633681" y="484488"/>
            <a:chExt cx="1931695" cy="2046519"/>
          </a:xfrm>
        </p:grpSpPr>
        <p:sp>
          <p:nvSpPr>
            <p:cNvPr id="23" name="Right Arrow 22"/>
            <p:cNvSpPr/>
            <p:nvPr/>
          </p:nvSpPr>
          <p:spPr>
            <a:xfrm>
              <a:off x="633681" y="484488"/>
              <a:ext cx="1931695" cy="2046519"/>
            </a:xfrm>
            <a:prstGeom prst="rightArrow">
              <a:avLst>
                <a:gd name="adj1" fmla="val 70000"/>
                <a:gd name="adj2" fmla="val 50000"/>
              </a:avLst>
            </a:prstGeom>
            <a:solidFill>
              <a:schemeClr val="accent3">
                <a:lumMod val="40000"/>
                <a:lumOff val="6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4" name="Right Arrow 4"/>
            <p:cNvSpPr/>
            <p:nvPr/>
          </p:nvSpPr>
          <p:spPr>
            <a:xfrm>
              <a:off x="926757" y="920008"/>
              <a:ext cx="1414019" cy="117440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3810" rIns="7620" bIns="3810" numCol="1" spcCol="1270" anchor="ctr" anchorCtr="0">
              <a:noAutofit/>
            </a:bodyPr>
            <a:lstStyle/>
            <a:p>
              <a:pPr marL="115888" lvl="1" indent="-115888" algn="l" defTabSz="266700">
                <a:lnSpc>
                  <a:spcPct val="90000"/>
                </a:lnSpc>
                <a:spcBef>
                  <a:spcPct val="0"/>
                </a:spcBef>
                <a:spcAft>
                  <a:spcPct val="15000"/>
                </a:spcAft>
                <a:buChar char="••"/>
              </a:pPr>
              <a:r>
                <a:rPr lang="en-US" sz="1600" kern="1200" dirty="0" smtClean="0"/>
                <a:t>Assign level to </a:t>
              </a:r>
              <a:r>
                <a:rPr lang="en-US" sz="1600" kern="1200" dirty="0" smtClean="0"/>
                <a:t>garments </a:t>
              </a:r>
              <a:r>
                <a:rPr lang="en-US" sz="1600" kern="1200" dirty="0" smtClean="0"/>
                <a:t>worn in existing exposure studies.</a:t>
              </a:r>
              <a:endParaRPr lang="en-US" sz="1600" kern="1200" dirty="0"/>
            </a:p>
            <a:p>
              <a:pPr marL="115888" lvl="1" indent="-115888" algn="l" defTabSz="266700">
                <a:lnSpc>
                  <a:spcPct val="90000"/>
                </a:lnSpc>
                <a:spcBef>
                  <a:spcPct val="0"/>
                </a:spcBef>
                <a:spcAft>
                  <a:spcPct val="15000"/>
                </a:spcAft>
                <a:buChar char="••"/>
              </a:pPr>
              <a:r>
                <a:rPr lang="en-US" sz="1600" kern="1200" dirty="0" smtClean="0"/>
                <a:t>Collaborate to conduct future exposure studies to fill gaps.</a:t>
              </a:r>
              <a:endParaRPr lang="en-US" sz="1600" kern="1200" dirty="0"/>
            </a:p>
            <a:p>
              <a:pPr marL="115888" lvl="1" indent="-115888" algn="l" defTabSz="266700">
                <a:lnSpc>
                  <a:spcPct val="90000"/>
                </a:lnSpc>
                <a:spcBef>
                  <a:spcPct val="0"/>
                </a:spcBef>
                <a:spcAft>
                  <a:spcPct val="15000"/>
                </a:spcAft>
                <a:buChar char="••"/>
              </a:pPr>
              <a:r>
                <a:rPr lang="en-US" sz="1600" kern="1200" dirty="0" smtClean="0"/>
                <a:t>Assign protection factors for each level of clothing </a:t>
              </a:r>
              <a:r>
                <a:rPr lang="en-US" sz="1600" kern="1200" dirty="0" smtClean="0"/>
                <a:t>and gloves</a:t>
              </a:r>
              <a:r>
                <a:rPr lang="en-US" sz="600" kern="1200" dirty="0" smtClean="0"/>
                <a:t>.</a:t>
              </a:r>
              <a:endParaRPr lang="en-US" sz="600" kern="1200" dirty="0"/>
            </a:p>
          </p:txBody>
        </p:sp>
      </p:grpSp>
      <p:grpSp>
        <p:nvGrpSpPr>
          <p:cNvPr id="20" name="Group 19"/>
          <p:cNvGrpSpPr/>
          <p:nvPr/>
        </p:nvGrpSpPr>
        <p:grpSpPr>
          <a:xfrm>
            <a:off x="240445" y="2848480"/>
            <a:ext cx="1449096" cy="1523055"/>
            <a:chOff x="-153593" y="864877"/>
            <a:chExt cx="959657" cy="959657"/>
          </a:xfrm>
        </p:grpSpPr>
        <p:sp>
          <p:nvSpPr>
            <p:cNvPr id="21" name="Oval 20"/>
            <p:cNvSpPr/>
            <p:nvPr/>
          </p:nvSpPr>
          <p:spPr>
            <a:xfrm>
              <a:off x="-153593" y="864877"/>
              <a:ext cx="959657" cy="959657"/>
            </a:xfrm>
            <a:prstGeom prst="ellipse">
              <a:avLst/>
            </a:prstGeom>
            <a:solidFill>
              <a:schemeClr val="accent3">
                <a:lumMod val="75000"/>
              </a:scheme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Oval 6"/>
            <p:cNvSpPr/>
            <p:nvPr/>
          </p:nvSpPr>
          <p:spPr>
            <a:xfrm>
              <a:off x="19293" y="1005416"/>
              <a:ext cx="678579" cy="67857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Risk Assessment</a:t>
              </a:r>
              <a:endParaRPr lang="en-US" sz="1200" kern="1200" dirty="0"/>
            </a:p>
          </p:txBody>
        </p:sp>
      </p:grpSp>
      <p:grpSp>
        <p:nvGrpSpPr>
          <p:cNvPr id="28" name="Group 27"/>
          <p:cNvGrpSpPr/>
          <p:nvPr/>
        </p:nvGrpSpPr>
        <p:grpSpPr>
          <a:xfrm>
            <a:off x="1257857" y="4566913"/>
            <a:ext cx="6948829" cy="1782805"/>
            <a:chOff x="1305424" y="2726308"/>
            <a:chExt cx="3076687" cy="2689412"/>
          </a:xfrm>
        </p:grpSpPr>
        <p:sp>
          <p:nvSpPr>
            <p:cNvPr id="29" name="Right Arrow 28"/>
            <p:cNvSpPr/>
            <p:nvPr/>
          </p:nvSpPr>
          <p:spPr>
            <a:xfrm>
              <a:off x="1305424" y="2726308"/>
              <a:ext cx="3076687" cy="2689412"/>
            </a:xfrm>
            <a:prstGeom prst="rightArrow">
              <a:avLst>
                <a:gd name="adj1" fmla="val 70000"/>
                <a:gd name="adj2" fmla="val 50000"/>
              </a:avLst>
            </a:prstGeom>
            <a:solidFill>
              <a:schemeClr val="accent5">
                <a:lumMod val="75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30" name="Right Arrow 4"/>
            <p:cNvSpPr/>
            <p:nvPr/>
          </p:nvSpPr>
          <p:spPr>
            <a:xfrm>
              <a:off x="1610376" y="3092877"/>
              <a:ext cx="1964105" cy="18825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11430" rIns="22860" bIns="11430" numCol="1" spcCol="1270" anchor="ctr" anchorCtr="0">
              <a:noAutofit/>
            </a:bodyPr>
            <a:lstStyle/>
            <a:p>
              <a:pPr marL="225425" lvl="0" indent="-225425" defTabSz="800100">
                <a:lnSpc>
                  <a:spcPct val="90000"/>
                </a:lnSpc>
                <a:spcBef>
                  <a:spcPct val="0"/>
                </a:spcBef>
                <a:spcAft>
                  <a:spcPct val="35000"/>
                </a:spcAft>
                <a:buFont typeface="Arial"/>
                <a:buChar char="•"/>
              </a:pPr>
              <a:r>
                <a:rPr lang="en-US" sz="1600" kern="1200" dirty="0" smtClean="0"/>
                <a:t>Ensure availability of  garments  and gloves  for the levels required.</a:t>
              </a:r>
              <a:endParaRPr lang="en-US" sz="1600" kern="1200" dirty="0"/>
            </a:p>
          </p:txBody>
        </p:sp>
      </p:grpSp>
      <p:grpSp>
        <p:nvGrpSpPr>
          <p:cNvPr id="25" name="Group 24"/>
          <p:cNvGrpSpPr/>
          <p:nvPr/>
        </p:nvGrpSpPr>
        <p:grpSpPr>
          <a:xfrm>
            <a:off x="309131" y="4660154"/>
            <a:ext cx="1538343" cy="1538343"/>
            <a:chOff x="417552" y="575534"/>
            <a:chExt cx="1538343" cy="1538343"/>
          </a:xfrm>
          <a:solidFill>
            <a:schemeClr val="accent5">
              <a:lumMod val="50000"/>
            </a:schemeClr>
          </a:solidFill>
        </p:grpSpPr>
        <p:sp>
          <p:nvSpPr>
            <p:cNvPr id="26" name="Oval 25"/>
            <p:cNvSpPr/>
            <p:nvPr/>
          </p:nvSpPr>
          <p:spPr>
            <a:xfrm>
              <a:off x="417552" y="575534"/>
              <a:ext cx="1538343" cy="1538343"/>
            </a:xfrm>
            <a:prstGeom prst="ellipse">
              <a:avLst/>
            </a:prstGeom>
            <a:gr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Oval 4"/>
            <p:cNvSpPr/>
            <p:nvPr/>
          </p:nvSpPr>
          <p:spPr>
            <a:xfrm>
              <a:off x="642837" y="800819"/>
              <a:ext cx="1087773" cy="1087773"/>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7620" tIns="7620" rIns="7620" bIns="7620" numCol="1" spcCol="1270" anchor="ctr" anchorCtr="0">
              <a:noAutofit/>
            </a:bodyPr>
            <a:lstStyle/>
            <a:p>
              <a:pPr marL="114300" lvl="0" indent="-114300" algn="ctr" defTabSz="533400">
                <a:lnSpc>
                  <a:spcPct val="90000"/>
                </a:lnSpc>
                <a:spcBef>
                  <a:spcPct val="0"/>
                </a:spcBef>
                <a:spcAft>
                  <a:spcPct val="35000"/>
                </a:spcAft>
              </a:pPr>
              <a:r>
                <a:rPr lang="en-US" sz="1200" kern="1200" dirty="0" smtClean="0"/>
                <a:t>Use levels based on performance of PPE to define requirements.</a:t>
              </a:r>
              <a:endParaRPr lang="en-US" sz="1200" kern="1200" dirty="0"/>
            </a:p>
          </p:txBody>
        </p:sp>
      </p:grpSp>
    </p:spTree>
    <p:extLst>
      <p:ext uri="{BB962C8B-B14F-4D97-AF65-F5344CB8AC3E}">
        <p14:creationId xmlns:p14="http://schemas.microsoft.com/office/powerpoint/2010/main" val="2734762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15123" y="181515"/>
            <a:ext cx="6904878" cy="1200316"/>
          </a:xfrm>
          <a:prstGeom prst="rect">
            <a:avLst/>
          </a:prstGeom>
          <a:noFill/>
        </p:spPr>
        <p:txBody>
          <a:bodyPr wrap="square" lIns="91429" tIns="45714" rIns="91429" bIns="45714" rtlCol="0">
            <a:spAutoFit/>
          </a:bodyPr>
          <a:lstStyle/>
          <a:p>
            <a:r>
              <a:rPr lang="en-US" sz="2400" dirty="0" smtClean="0">
                <a:solidFill>
                  <a:srgbClr val="0000FF"/>
                </a:solidFill>
              </a:rPr>
              <a:t>SUMMARY</a:t>
            </a:r>
            <a:r>
              <a:rPr lang="en-US" sz="2400" dirty="0" smtClean="0">
                <a:solidFill>
                  <a:srgbClr val="000000"/>
                </a:solidFill>
              </a:rPr>
              <a:t>: Use International Performance  Standards </a:t>
            </a:r>
            <a:r>
              <a:rPr lang="en-US" sz="2400" dirty="0">
                <a:solidFill>
                  <a:srgbClr val="000000"/>
                </a:solidFill>
              </a:rPr>
              <a:t>as a </a:t>
            </a:r>
            <a:r>
              <a:rPr lang="en-US" sz="2400" dirty="0" smtClean="0">
                <a:solidFill>
                  <a:srgbClr val="000000"/>
                </a:solidFill>
              </a:rPr>
              <a:t>Basis </a:t>
            </a:r>
            <a:r>
              <a:rPr lang="en-US" sz="2400" dirty="0">
                <a:solidFill>
                  <a:srgbClr val="000000"/>
                </a:solidFill>
              </a:rPr>
              <a:t>for </a:t>
            </a:r>
            <a:r>
              <a:rPr lang="en-US" sz="2400" dirty="0" smtClean="0">
                <a:solidFill>
                  <a:srgbClr val="000000"/>
                </a:solidFill>
              </a:rPr>
              <a:t>Standardizing </a:t>
            </a:r>
            <a:r>
              <a:rPr lang="en-US" sz="2400" dirty="0">
                <a:solidFill>
                  <a:srgbClr val="000000"/>
                </a:solidFill>
              </a:rPr>
              <a:t>the Risk Assessment, Requirements, and Labeling </a:t>
            </a:r>
            <a:endParaRPr lang="en-US" sz="2400" dirty="0">
              <a:solidFill>
                <a:srgbClr val="000000"/>
              </a:solidFill>
            </a:endParaRPr>
          </a:p>
        </p:txBody>
      </p:sp>
      <p:sp>
        <p:nvSpPr>
          <p:cNvPr id="3" name="Rectangle 2"/>
          <p:cNvSpPr/>
          <p:nvPr/>
        </p:nvSpPr>
        <p:spPr>
          <a:xfrm>
            <a:off x="144581" y="1630249"/>
            <a:ext cx="8589818" cy="4827748"/>
          </a:xfrm>
          <a:prstGeom prst="rect">
            <a:avLst/>
          </a:prstGeom>
        </p:spPr>
        <p:txBody>
          <a:bodyPr wrap="square" lIns="82058" tIns="41029" rIns="82058" bIns="41029">
            <a:spAutoFit/>
          </a:bodyPr>
          <a:lstStyle/>
          <a:p>
            <a:pPr marL="205146" indent="-205146">
              <a:lnSpc>
                <a:spcPct val="150000"/>
              </a:lnSpc>
              <a:spcBef>
                <a:spcPts val="2400"/>
              </a:spcBef>
              <a:buFont typeface="Wingdings" pitchFamily="2" charset="2"/>
              <a:buChar char="§"/>
            </a:pPr>
            <a:r>
              <a:rPr lang="en-US" sz="2000" dirty="0">
                <a:solidFill>
                  <a:schemeClr val="accent1">
                    <a:lumMod val="75000"/>
                  </a:schemeClr>
                </a:solidFill>
              </a:rPr>
              <a:t>Use </a:t>
            </a:r>
            <a:r>
              <a:rPr lang="en-US" sz="2000" dirty="0">
                <a:solidFill>
                  <a:schemeClr val="accent1">
                    <a:lumMod val="75000"/>
                  </a:schemeClr>
                </a:solidFill>
              </a:rPr>
              <a:t>of  a </a:t>
            </a:r>
            <a:r>
              <a:rPr lang="en-US" sz="2000" dirty="0">
                <a:solidFill>
                  <a:schemeClr val="accent1">
                    <a:lumMod val="75000"/>
                  </a:schemeClr>
                </a:solidFill>
              </a:rPr>
              <a:t>simplified, more efficient system of garment </a:t>
            </a:r>
            <a:r>
              <a:rPr lang="en-US" sz="2000" dirty="0" smtClean="0">
                <a:solidFill>
                  <a:schemeClr val="accent1">
                    <a:lumMod val="75000"/>
                  </a:schemeClr>
                </a:solidFill>
              </a:rPr>
              <a:t>labeling</a:t>
            </a:r>
            <a:br>
              <a:rPr lang="en-US" sz="2000" dirty="0" smtClean="0">
                <a:solidFill>
                  <a:schemeClr val="accent1">
                    <a:lumMod val="75000"/>
                  </a:schemeClr>
                </a:solidFill>
              </a:rPr>
            </a:br>
            <a:r>
              <a:rPr lang="en-US" sz="2000" dirty="0" smtClean="0">
                <a:solidFill>
                  <a:schemeClr val="accent1">
                    <a:lumMod val="75000"/>
                  </a:schemeClr>
                </a:solidFill>
                <a:sym typeface="Wingdings"/>
              </a:rPr>
              <a:t></a:t>
            </a:r>
            <a:r>
              <a:rPr lang="en-US" sz="2000" dirty="0" smtClean="0">
                <a:solidFill>
                  <a:schemeClr val="accent1">
                    <a:lumMod val="75000"/>
                  </a:schemeClr>
                </a:solidFill>
              </a:rPr>
              <a:t>Levels </a:t>
            </a:r>
            <a:r>
              <a:rPr lang="en-US" sz="2000" dirty="0">
                <a:solidFill>
                  <a:schemeClr val="accent1">
                    <a:lumMod val="75000"/>
                  </a:schemeClr>
                </a:solidFill>
              </a:rPr>
              <a:t>1</a:t>
            </a:r>
            <a:r>
              <a:rPr lang="en-US" sz="2000" dirty="0">
                <a:solidFill>
                  <a:schemeClr val="accent1">
                    <a:lumMod val="75000"/>
                  </a:schemeClr>
                </a:solidFill>
              </a:rPr>
              <a:t>, 2, and </a:t>
            </a:r>
            <a:r>
              <a:rPr lang="en-US" sz="2000" dirty="0">
                <a:solidFill>
                  <a:schemeClr val="accent1">
                    <a:lumMod val="75000"/>
                  </a:schemeClr>
                </a:solidFill>
              </a:rPr>
              <a:t>3, which  can be clearly understood by the industry</a:t>
            </a:r>
            <a:r>
              <a:rPr lang="en-US" sz="2000" dirty="0">
                <a:solidFill>
                  <a:schemeClr val="accent1">
                    <a:lumMod val="75000"/>
                  </a:schemeClr>
                </a:solidFill>
              </a:rPr>
              <a:t>, regulatory groups, trainers, and users.</a:t>
            </a:r>
          </a:p>
          <a:p>
            <a:pPr marL="205146" indent="-205146">
              <a:lnSpc>
                <a:spcPct val="150000"/>
              </a:lnSpc>
              <a:spcBef>
                <a:spcPts val="2400"/>
              </a:spcBef>
              <a:buFont typeface="Wingdings" pitchFamily="2" charset="2"/>
              <a:buChar char="§"/>
            </a:pPr>
            <a:r>
              <a:rPr lang="en-US" sz="2000" dirty="0">
                <a:solidFill>
                  <a:schemeClr val="accent1">
                    <a:lumMod val="75000"/>
                  </a:schemeClr>
                </a:solidFill>
              </a:rPr>
              <a:t>Use of </a:t>
            </a:r>
            <a:r>
              <a:rPr lang="en-US" sz="2000" dirty="0">
                <a:solidFill>
                  <a:schemeClr val="accent1">
                    <a:lumMod val="75000"/>
                  </a:schemeClr>
                </a:solidFill>
              </a:rPr>
              <a:t>s</a:t>
            </a:r>
            <a:r>
              <a:rPr lang="en-US" sz="2000" dirty="0">
                <a:solidFill>
                  <a:schemeClr val="accent1">
                    <a:lumMod val="75000"/>
                  </a:schemeClr>
                </a:solidFill>
              </a:rPr>
              <a:t>tandardized terminology based on international performance-based standards provides a framework for global communication; individuals from different countries can speak and understand the same PPE language. </a:t>
            </a:r>
          </a:p>
          <a:p>
            <a:pPr marL="205146" indent="-205146">
              <a:lnSpc>
                <a:spcPct val="150000"/>
              </a:lnSpc>
              <a:spcBef>
                <a:spcPts val="2400"/>
              </a:spcBef>
              <a:buFont typeface="Wingdings" pitchFamily="2" charset="2"/>
              <a:buChar char="§"/>
            </a:pPr>
            <a:r>
              <a:rPr lang="en-US" sz="2000" dirty="0">
                <a:solidFill>
                  <a:schemeClr val="accent1">
                    <a:lumMod val="75000"/>
                  </a:schemeClr>
                </a:solidFill>
              </a:rPr>
              <a:t>Standard terminology helps connect the dots; the process  is more systematic. </a:t>
            </a:r>
          </a:p>
        </p:txBody>
      </p:sp>
    </p:spTree>
    <p:extLst>
      <p:ext uri="{BB962C8B-B14F-4D97-AF65-F5344CB8AC3E}">
        <p14:creationId xmlns:p14="http://schemas.microsoft.com/office/powerpoint/2010/main" val="12477628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53077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10566629"/>
              </p:ext>
            </p:extLst>
          </p:nvPr>
        </p:nvGraphicFramePr>
        <p:xfrm>
          <a:off x="119157" y="1282400"/>
          <a:ext cx="8810513" cy="5505467"/>
        </p:xfrm>
        <a:graphic>
          <a:graphicData uri="http://schemas.openxmlformats.org/drawingml/2006/table">
            <a:tbl>
              <a:tblPr>
                <a:tableStyleId>{3C2FFA5D-87B4-456A-9821-1D502468CF0F}</a:tableStyleId>
              </a:tblPr>
              <a:tblGrid>
                <a:gridCol w="1410474"/>
                <a:gridCol w="1343204"/>
                <a:gridCol w="1044115"/>
                <a:gridCol w="2156285"/>
                <a:gridCol w="1748795"/>
                <a:gridCol w="1107640"/>
              </a:tblGrid>
              <a:tr h="646919">
                <a:tc>
                  <a:txBody>
                    <a:bodyPr/>
                    <a:lstStyle/>
                    <a:p>
                      <a:pPr marL="0" marR="0">
                        <a:spcBef>
                          <a:spcPts val="0"/>
                        </a:spcBef>
                        <a:spcAft>
                          <a:spcPts val="0"/>
                        </a:spcAft>
                      </a:pPr>
                      <a:r>
                        <a:rPr lang="en-US" sz="1400" b="1" dirty="0">
                          <a:solidFill>
                            <a:schemeClr val="tx1"/>
                          </a:solidFill>
                          <a:latin typeface="Calibri" pitchFamily="34" charset="0"/>
                        </a:rPr>
                        <a:t>Type of PPE </a:t>
                      </a:r>
                      <a:endParaRPr lang="en-US" sz="1400" b="1" dirty="0">
                        <a:solidFill>
                          <a:schemeClr val="tx1"/>
                        </a:solidFill>
                        <a:latin typeface="Calibri" pitchFamily="34" charset="0"/>
                        <a:ea typeface="Calibri"/>
                        <a:cs typeface="Verdana"/>
                      </a:endParaRPr>
                    </a:p>
                  </a:txBody>
                  <a:tcPr marL="68580" marR="68580" marT="0" marB="0">
                    <a:solidFill>
                      <a:srgbClr val="7E8B2D"/>
                    </a:solidFill>
                  </a:tcPr>
                </a:tc>
                <a:tc>
                  <a:txBody>
                    <a:bodyPr/>
                    <a:lstStyle/>
                    <a:p>
                      <a:pPr marL="0" marR="0">
                        <a:spcBef>
                          <a:spcPts val="0"/>
                        </a:spcBef>
                        <a:spcAft>
                          <a:spcPts val="0"/>
                        </a:spcAft>
                      </a:pPr>
                      <a:r>
                        <a:rPr lang="en-US" sz="1400" b="1" dirty="0" smtClean="0">
                          <a:solidFill>
                            <a:srgbClr val="800000"/>
                          </a:solidFill>
                          <a:latin typeface="Calibri" pitchFamily="34" charset="0"/>
                          <a:ea typeface="Calibri"/>
                          <a:cs typeface="Verdana"/>
                        </a:rPr>
                        <a:t>Certification Requirements*</a:t>
                      </a:r>
                    </a:p>
                    <a:p>
                      <a:pPr marL="0" marR="0">
                        <a:spcBef>
                          <a:spcPts val="0"/>
                        </a:spcBef>
                        <a:spcAft>
                          <a:spcPts val="0"/>
                        </a:spcAft>
                      </a:pPr>
                      <a:r>
                        <a:rPr lang="en-US" sz="1200" b="0" dirty="0" smtClean="0">
                          <a:solidFill>
                            <a:srgbClr val="800000"/>
                          </a:solidFill>
                          <a:latin typeface="Calibri" pitchFamily="34" charset="0"/>
                          <a:ea typeface="Calibri"/>
                          <a:cs typeface="Verdana"/>
                        </a:rPr>
                        <a:t>(Not </a:t>
                      </a:r>
                      <a:r>
                        <a:rPr lang="en-US" sz="1200" b="0" dirty="0" smtClean="0">
                          <a:solidFill>
                            <a:srgbClr val="800000"/>
                          </a:solidFill>
                          <a:latin typeface="Calibri" pitchFamily="34" charset="0"/>
                          <a:ea typeface="Calibri"/>
                          <a:cs typeface="Verdana"/>
                        </a:rPr>
                        <a:t>in EPA </a:t>
                      </a:r>
                      <a:r>
                        <a:rPr lang="en-US" sz="1200" b="0" dirty="0" smtClean="0">
                          <a:solidFill>
                            <a:srgbClr val="800000"/>
                          </a:solidFill>
                          <a:latin typeface="Calibri" pitchFamily="34" charset="0"/>
                          <a:ea typeface="Calibri"/>
                          <a:cs typeface="Verdana"/>
                        </a:rPr>
                        <a:t>matrix)</a:t>
                      </a:r>
                      <a:endParaRPr lang="en-US" sz="1200" b="0" dirty="0">
                        <a:solidFill>
                          <a:srgbClr val="8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b="1" dirty="0">
                          <a:solidFill>
                            <a:schemeClr val="tx1"/>
                          </a:solidFill>
                          <a:latin typeface="Calibri" pitchFamily="34" charset="0"/>
                        </a:rPr>
                        <a:t>Minimum Required </a:t>
                      </a:r>
                      <a:endParaRPr lang="en-US" sz="1400" b="1" dirty="0">
                        <a:solidFill>
                          <a:schemeClr val="tx1"/>
                        </a:solidFill>
                        <a:latin typeface="Calibri" pitchFamily="34" charset="0"/>
                        <a:ea typeface="Calibri"/>
                        <a:cs typeface="Verdana"/>
                      </a:endParaRPr>
                    </a:p>
                  </a:txBody>
                  <a:tcPr marL="68580" marR="68580" marT="0" marB="0">
                    <a:solidFill>
                      <a:srgbClr val="7E8B2D"/>
                    </a:solidFill>
                  </a:tcPr>
                </a:tc>
                <a:tc>
                  <a:txBody>
                    <a:bodyPr/>
                    <a:lstStyle/>
                    <a:p>
                      <a:pPr marL="0" marR="0">
                        <a:spcBef>
                          <a:spcPts val="0"/>
                        </a:spcBef>
                        <a:spcAft>
                          <a:spcPts val="0"/>
                        </a:spcAft>
                      </a:pPr>
                      <a:r>
                        <a:rPr lang="en-US" sz="1400" b="1" dirty="0">
                          <a:solidFill>
                            <a:schemeClr val="tx1"/>
                          </a:solidFill>
                          <a:latin typeface="Calibri" pitchFamily="34" charset="0"/>
                        </a:rPr>
                        <a:t>Next Highest Level of Protection </a:t>
                      </a:r>
                      <a:endParaRPr lang="en-US" sz="1400" b="1" dirty="0">
                        <a:solidFill>
                          <a:schemeClr val="tx1"/>
                        </a:solidFill>
                        <a:latin typeface="Calibri" pitchFamily="34" charset="0"/>
                        <a:ea typeface="Calibri"/>
                        <a:cs typeface="Verdana"/>
                      </a:endParaRPr>
                    </a:p>
                  </a:txBody>
                  <a:tcPr marL="68580" marR="68580" marT="0" marB="0">
                    <a:solidFill>
                      <a:srgbClr val="7E8B2D"/>
                    </a:solidFill>
                  </a:tcPr>
                </a:tc>
                <a:tc>
                  <a:txBody>
                    <a:bodyPr/>
                    <a:lstStyle/>
                    <a:p>
                      <a:pPr marL="0" marR="0">
                        <a:spcBef>
                          <a:spcPts val="0"/>
                        </a:spcBef>
                        <a:spcAft>
                          <a:spcPts val="0"/>
                        </a:spcAft>
                      </a:pPr>
                      <a:r>
                        <a:rPr lang="en-US" sz="1400" b="1" dirty="0">
                          <a:solidFill>
                            <a:schemeClr val="tx1"/>
                          </a:solidFill>
                          <a:latin typeface="Calibri" pitchFamily="34" charset="0"/>
                        </a:rPr>
                        <a:t>Next Highest Level of Protection </a:t>
                      </a:r>
                      <a:endParaRPr lang="en-US" sz="1400" b="1" dirty="0">
                        <a:solidFill>
                          <a:schemeClr val="tx1"/>
                        </a:solidFill>
                        <a:latin typeface="Calibri" pitchFamily="34" charset="0"/>
                        <a:ea typeface="Calibri"/>
                        <a:cs typeface="Verdana"/>
                      </a:endParaRPr>
                    </a:p>
                  </a:txBody>
                  <a:tcPr marL="68580" marR="68580" marT="0" marB="0">
                    <a:solidFill>
                      <a:srgbClr val="7E8B2D"/>
                    </a:solidFill>
                  </a:tcPr>
                </a:tc>
                <a:tc>
                  <a:txBody>
                    <a:bodyPr/>
                    <a:lstStyle/>
                    <a:p>
                      <a:pPr marL="0" marR="0">
                        <a:spcBef>
                          <a:spcPts val="0"/>
                        </a:spcBef>
                        <a:spcAft>
                          <a:spcPts val="0"/>
                        </a:spcAft>
                      </a:pPr>
                      <a:r>
                        <a:rPr lang="en-US" sz="1400" b="1" dirty="0">
                          <a:solidFill>
                            <a:schemeClr val="tx1"/>
                          </a:solidFill>
                          <a:latin typeface="Calibri" pitchFamily="34" charset="0"/>
                        </a:rPr>
                        <a:t>Highest Level of Protection </a:t>
                      </a:r>
                      <a:endParaRPr lang="en-US" sz="1400" b="1" dirty="0">
                        <a:solidFill>
                          <a:schemeClr val="tx1"/>
                        </a:solidFill>
                        <a:latin typeface="Calibri" pitchFamily="34" charset="0"/>
                        <a:ea typeface="Calibri"/>
                        <a:cs typeface="Verdana"/>
                      </a:endParaRPr>
                    </a:p>
                  </a:txBody>
                  <a:tcPr marL="68580" marR="68580" marT="0" marB="0">
                    <a:solidFill>
                      <a:srgbClr val="7E8B2D"/>
                    </a:solidFill>
                  </a:tcPr>
                </a:tc>
              </a:tr>
              <a:tr h="862559">
                <a:tc>
                  <a:txBody>
                    <a:bodyPr/>
                    <a:lstStyle/>
                    <a:p>
                      <a:pPr marL="0" marR="0">
                        <a:spcBef>
                          <a:spcPts val="0"/>
                        </a:spcBef>
                        <a:spcAft>
                          <a:spcPts val="0"/>
                        </a:spcAft>
                      </a:pPr>
                      <a:r>
                        <a:rPr lang="en-US" sz="1400" b="1" dirty="0">
                          <a:solidFill>
                            <a:srgbClr val="000000"/>
                          </a:solidFill>
                          <a:latin typeface="Calibri" pitchFamily="34" charset="0"/>
                        </a:rPr>
                        <a:t>Protective Clothing </a:t>
                      </a:r>
                      <a:endParaRPr lang="en-US" sz="1400" b="1"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00"/>
                          </a:solidFill>
                          <a:latin typeface="Calibri" pitchFamily="34" charset="0"/>
                          <a:ea typeface="Calibri"/>
                          <a:cs typeface="Verdana"/>
                        </a:rPr>
                        <a:t>None</a:t>
                      </a:r>
                      <a:endParaRPr lang="en-US" sz="1400" dirty="0">
                        <a:solidFill>
                          <a:srgbClr val="0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dirty="0">
                          <a:solidFill>
                            <a:srgbClr val="0000FF"/>
                          </a:solidFill>
                          <a:latin typeface="Calibri" pitchFamily="34" charset="0"/>
                        </a:rPr>
                        <a:t>Long-sleeved shirt and long pants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Coveralls over short-sleeved shirt and short pants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Coveralls over long-sleeved shirt and long pants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FF"/>
                          </a:solidFill>
                          <a:latin typeface="Calibri" pitchFamily="34" charset="0"/>
                        </a:rPr>
                        <a:t>Chemical- resistant suit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r>
              <a:tr h="554641">
                <a:tc>
                  <a:txBody>
                    <a:bodyPr/>
                    <a:lstStyle/>
                    <a:p>
                      <a:pPr marL="0" marR="0">
                        <a:spcBef>
                          <a:spcPts val="0"/>
                        </a:spcBef>
                        <a:spcAft>
                          <a:spcPts val="0"/>
                        </a:spcAft>
                      </a:pPr>
                      <a:r>
                        <a:rPr lang="en-US" sz="1400" b="1" dirty="0">
                          <a:solidFill>
                            <a:srgbClr val="000000"/>
                          </a:solidFill>
                          <a:latin typeface="Calibri" pitchFamily="34" charset="0"/>
                        </a:rPr>
                        <a:t>Protective Footwear </a:t>
                      </a:r>
                      <a:endParaRPr lang="en-US" sz="1400" b="1"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00"/>
                          </a:solidFill>
                          <a:latin typeface="Calibri" pitchFamily="34" charset="0"/>
                          <a:ea typeface="Calibri"/>
                          <a:cs typeface="Verdana"/>
                        </a:rPr>
                        <a:t>None</a:t>
                      </a:r>
                      <a:endParaRPr lang="en-US" sz="1400" dirty="0">
                        <a:solidFill>
                          <a:srgbClr val="0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dirty="0">
                          <a:solidFill>
                            <a:srgbClr val="0000FF"/>
                          </a:solidFill>
                          <a:latin typeface="Calibri" pitchFamily="34" charset="0"/>
                        </a:rPr>
                        <a:t>Socks and Shoes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FF"/>
                          </a:solidFill>
                          <a:latin typeface="Calibri" pitchFamily="34" charset="0"/>
                        </a:rPr>
                        <a:t>Chemical-resistant </a:t>
                      </a:r>
                      <a:r>
                        <a:rPr lang="en-US" sz="1400" dirty="0">
                          <a:solidFill>
                            <a:srgbClr val="0000FF"/>
                          </a:solidFill>
                          <a:latin typeface="Calibri" pitchFamily="34" charset="0"/>
                        </a:rPr>
                        <a:t>footwear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Chemical-resistant </a:t>
                      </a:r>
                      <a:r>
                        <a:rPr lang="en-US" sz="1400" dirty="0" smtClean="0">
                          <a:solidFill>
                            <a:srgbClr val="0000FF"/>
                          </a:solidFill>
                          <a:latin typeface="Calibri" pitchFamily="34" charset="0"/>
                        </a:rPr>
                        <a:t>footwear</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NA </a:t>
                      </a:r>
                      <a:endParaRPr lang="en-US" sz="1400" dirty="0">
                        <a:solidFill>
                          <a:srgbClr val="0000FF"/>
                        </a:solidFill>
                        <a:latin typeface="Calibri" pitchFamily="34" charset="0"/>
                        <a:ea typeface="Calibri"/>
                        <a:cs typeface="Verdana"/>
                      </a:endParaRPr>
                    </a:p>
                  </a:txBody>
                  <a:tcPr marL="68580" marR="68580" marT="0" marB="0">
                    <a:solidFill>
                      <a:schemeClr val="bg1">
                        <a:lumMod val="50000"/>
                      </a:schemeClr>
                    </a:solidFill>
                  </a:tcPr>
                </a:tc>
              </a:tr>
              <a:tr h="540697">
                <a:tc>
                  <a:txBody>
                    <a:bodyPr/>
                    <a:lstStyle/>
                    <a:p>
                      <a:pPr marL="0" marR="0">
                        <a:spcBef>
                          <a:spcPts val="0"/>
                        </a:spcBef>
                        <a:spcAft>
                          <a:spcPts val="0"/>
                        </a:spcAft>
                      </a:pPr>
                      <a:r>
                        <a:rPr lang="en-US" sz="1400" b="1" dirty="0">
                          <a:solidFill>
                            <a:srgbClr val="000000"/>
                          </a:solidFill>
                          <a:latin typeface="Calibri" pitchFamily="34" charset="0"/>
                        </a:rPr>
                        <a:t>Gloves </a:t>
                      </a:r>
                      <a:endParaRPr lang="en-US" sz="1400" b="1"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00"/>
                          </a:solidFill>
                          <a:latin typeface="Calibri" pitchFamily="34" charset="0"/>
                          <a:ea typeface="Calibri"/>
                          <a:cs typeface="Verdana"/>
                        </a:rPr>
                        <a:t>None</a:t>
                      </a:r>
                      <a:endParaRPr lang="en-US" sz="1400" dirty="0">
                        <a:solidFill>
                          <a:srgbClr val="0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dirty="0">
                          <a:solidFill>
                            <a:srgbClr val="000000"/>
                          </a:solidFill>
                          <a:latin typeface="Calibri" pitchFamily="34" charset="0"/>
                        </a:rPr>
                        <a:t>None </a:t>
                      </a:r>
                      <a:endParaRPr lang="en-US" sz="1400"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Chemical-resistant gloves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NA </a:t>
                      </a:r>
                      <a:endParaRPr lang="en-US" sz="1400" dirty="0">
                        <a:solidFill>
                          <a:srgbClr val="0000FF"/>
                        </a:solidFill>
                        <a:latin typeface="Calibri" pitchFamily="34" charset="0"/>
                        <a:ea typeface="Calibri"/>
                        <a:cs typeface="Verdana"/>
                      </a:endParaRPr>
                    </a:p>
                  </a:txBody>
                  <a:tcPr marL="68580" marR="68580" marT="0" marB="0">
                    <a:solidFill>
                      <a:schemeClr val="bg1">
                        <a:lumMod val="50000"/>
                      </a:schemeClr>
                    </a:solidFill>
                  </a:tcPr>
                </a:tc>
                <a:tc>
                  <a:txBody>
                    <a:bodyPr/>
                    <a:lstStyle/>
                    <a:p>
                      <a:pPr marL="0" marR="0">
                        <a:spcBef>
                          <a:spcPts val="0"/>
                        </a:spcBef>
                        <a:spcAft>
                          <a:spcPts val="0"/>
                        </a:spcAft>
                      </a:pPr>
                      <a:r>
                        <a:rPr lang="en-US" sz="1400" dirty="0">
                          <a:solidFill>
                            <a:srgbClr val="0000FF"/>
                          </a:solidFill>
                          <a:latin typeface="Calibri" pitchFamily="34" charset="0"/>
                        </a:rPr>
                        <a:t>NA </a:t>
                      </a:r>
                      <a:endParaRPr lang="en-US" sz="1400" dirty="0">
                        <a:solidFill>
                          <a:srgbClr val="0000FF"/>
                        </a:solidFill>
                        <a:latin typeface="Calibri" pitchFamily="34" charset="0"/>
                        <a:ea typeface="Calibri"/>
                        <a:cs typeface="Verdana"/>
                      </a:endParaRPr>
                    </a:p>
                  </a:txBody>
                  <a:tcPr marL="68580" marR="68580" marT="0" marB="0">
                    <a:solidFill>
                      <a:schemeClr val="bg1">
                        <a:lumMod val="50000"/>
                      </a:schemeClr>
                    </a:solidFill>
                  </a:tcPr>
                </a:tc>
              </a:tr>
              <a:tr h="602713">
                <a:tc>
                  <a:txBody>
                    <a:bodyPr/>
                    <a:lstStyle/>
                    <a:p>
                      <a:pPr marL="0" marR="0">
                        <a:spcBef>
                          <a:spcPts val="0"/>
                        </a:spcBef>
                        <a:spcAft>
                          <a:spcPts val="0"/>
                        </a:spcAft>
                      </a:pPr>
                      <a:r>
                        <a:rPr lang="en-US" sz="1400" b="1" dirty="0">
                          <a:solidFill>
                            <a:srgbClr val="000000"/>
                          </a:solidFill>
                          <a:latin typeface="Calibri" pitchFamily="34" charset="0"/>
                        </a:rPr>
                        <a:t>Protective Headwear </a:t>
                      </a:r>
                      <a:endParaRPr lang="en-US" sz="1400" b="1"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00"/>
                          </a:solidFill>
                          <a:latin typeface="Calibri" pitchFamily="34" charset="0"/>
                          <a:ea typeface="Calibri"/>
                          <a:cs typeface="Verdana"/>
                        </a:rPr>
                        <a:t>None</a:t>
                      </a:r>
                      <a:endParaRPr lang="en-US" sz="1400" dirty="0">
                        <a:solidFill>
                          <a:srgbClr val="0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dirty="0">
                          <a:solidFill>
                            <a:srgbClr val="000000"/>
                          </a:solidFill>
                          <a:latin typeface="Calibri" pitchFamily="34" charset="0"/>
                        </a:rPr>
                        <a:t>None </a:t>
                      </a:r>
                      <a:endParaRPr lang="en-US" sz="1400"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Chemical-resistant headgear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NA </a:t>
                      </a:r>
                      <a:endParaRPr lang="en-US" sz="1400" dirty="0">
                        <a:solidFill>
                          <a:srgbClr val="0000FF"/>
                        </a:solidFill>
                        <a:latin typeface="Calibri" pitchFamily="34" charset="0"/>
                        <a:ea typeface="Calibri"/>
                        <a:cs typeface="Verdana"/>
                      </a:endParaRPr>
                    </a:p>
                  </a:txBody>
                  <a:tcPr marL="68580" marR="68580" marT="0" marB="0">
                    <a:solidFill>
                      <a:schemeClr val="bg1">
                        <a:lumMod val="50000"/>
                      </a:schemeClr>
                    </a:solidFill>
                  </a:tcPr>
                </a:tc>
                <a:tc>
                  <a:txBody>
                    <a:bodyPr/>
                    <a:lstStyle/>
                    <a:p>
                      <a:pPr marL="0" marR="0">
                        <a:spcBef>
                          <a:spcPts val="0"/>
                        </a:spcBef>
                        <a:spcAft>
                          <a:spcPts val="0"/>
                        </a:spcAft>
                      </a:pPr>
                      <a:r>
                        <a:rPr lang="en-US" sz="1400" dirty="0">
                          <a:solidFill>
                            <a:srgbClr val="0000FF"/>
                          </a:solidFill>
                          <a:latin typeface="Calibri" pitchFamily="34" charset="0"/>
                        </a:rPr>
                        <a:t>NA </a:t>
                      </a:r>
                      <a:endParaRPr lang="en-US" sz="1400" dirty="0">
                        <a:solidFill>
                          <a:srgbClr val="0000FF"/>
                        </a:solidFill>
                        <a:latin typeface="Calibri" pitchFamily="34" charset="0"/>
                        <a:ea typeface="Calibri"/>
                        <a:cs typeface="Verdana"/>
                      </a:endParaRPr>
                    </a:p>
                  </a:txBody>
                  <a:tcPr marL="68580" marR="68580" marT="0" marB="0">
                    <a:solidFill>
                      <a:schemeClr val="bg1">
                        <a:lumMod val="50000"/>
                      </a:schemeClr>
                    </a:solidFill>
                  </a:tcPr>
                </a:tc>
              </a:tr>
              <a:tr h="1155342">
                <a:tc>
                  <a:txBody>
                    <a:bodyPr/>
                    <a:lstStyle/>
                    <a:p>
                      <a:pPr marL="0" marR="0">
                        <a:spcBef>
                          <a:spcPts val="0"/>
                        </a:spcBef>
                        <a:spcAft>
                          <a:spcPts val="0"/>
                        </a:spcAft>
                      </a:pPr>
                      <a:r>
                        <a:rPr lang="en-US" sz="1400" b="1" dirty="0">
                          <a:solidFill>
                            <a:srgbClr val="000000"/>
                          </a:solidFill>
                          <a:latin typeface="Calibri" pitchFamily="34" charset="0"/>
                        </a:rPr>
                        <a:t>Chemical </a:t>
                      </a:r>
                      <a:r>
                        <a:rPr lang="en-US" sz="1400" b="1" dirty="0" smtClean="0">
                          <a:solidFill>
                            <a:srgbClr val="000000"/>
                          </a:solidFill>
                          <a:latin typeface="Calibri" pitchFamily="34" charset="0"/>
                        </a:rPr>
                        <a:t>Resistant </a:t>
                      </a:r>
                      <a:r>
                        <a:rPr lang="en-US" sz="1400" b="1" dirty="0">
                          <a:solidFill>
                            <a:srgbClr val="000000"/>
                          </a:solidFill>
                          <a:latin typeface="Calibri" pitchFamily="34" charset="0"/>
                        </a:rPr>
                        <a:t>Apron </a:t>
                      </a:r>
                      <a:endParaRPr lang="en-US" sz="1400" b="1"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000000"/>
                          </a:solidFill>
                          <a:latin typeface="Calibri" pitchFamily="34" charset="0"/>
                          <a:ea typeface="Calibri"/>
                          <a:cs typeface="Verdana"/>
                        </a:rPr>
                        <a:t>None</a:t>
                      </a:r>
                      <a:endParaRPr lang="en-US" sz="1400" dirty="0">
                        <a:solidFill>
                          <a:srgbClr val="0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dirty="0">
                          <a:solidFill>
                            <a:srgbClr val="000000"/>
                          </a:solidFill>
                          <a:latin typeface="Calibri" pitchFamily="34" charset="0"/>
                        </a:rPr>
                        <a:t>None </a:t>
                      </a:r>
                      <a:endParaRPr lang="en-US" sz="1400" dirty="0">
                        <a:solidFill>
                          <a:srgbClr val="0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Chemical-resistant apron worn over </a:t>
                      </a:r>
                      <a:r>
                        <a:rPr lang="en-US" sz="1400" dirty="0" smtClean="0">
                          <a:solidFill>
                            <a:srgbClr val="0000FF"/>
                          </a:solidFill>
                          <a:latin typeface="Calibri" pitchFamily="34" charset="0"/>
                        </a:rPr>
                        <a:t>coveralls over short-</a:t>
                      </a:r>
                      <a:r>
                        <a:rPr lang="en-US" sz="1400" dirty="0">
                          <a:solidFill>
                            <a:srgbClr val="0000FF"/>
                          </a:solidFill>
                          <a:latin typeface="Calibri" pitchFamily="34" charset="0"/>
                        </a:rPr>
                        <a:t>sleeved shirt and </a:t>
                      </a:r>
                      <a:r>
                        <a:rPr lang="en-US" sz="1400" dirty="0" smtClean="0">
                          <a:solidFill>
                            <a:srgbClr val="0000FF"/>
                          </a:solidFill>
                          <a:latin typeface="Calibri" pitchFamily="34" charset="0"/>
                        </a:rPr>
                        <a:t>short pants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Chemical-resistant apron worn over coveralls over long-sleeved shirt and long pants </a:t>
                      </a:r>
                      <a:endParaRPr lang="en-US" sz="1400" dirty="0">
                        <a:solidFill>
                          <a:srgbClr val="0000FF"/>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0000FF"/>
                          </a:solidFill>
                          <a:latin typeface="Calibri" pitchFamily="34" charset="0"/>
                        </a:rPr>
                        <a:t>NA </a:t>
                      </a:r>
                      <a:endParaRPr lang="en-US" sz="1400" dirty="0">
                        <a:solidFill>
                          <a:srgbClr val="0000FF"/>
                        </a:solidFill>
                        <a:latin typeface="Calibri" pitchFamily="34" charset="0"/>
                        <a:ea typeface="Calibri"/>
                        <a:cs typeface="Verdana"/>
                      </a:endParaRPr>
                    </a:p>
                  </a:txBody>
                  <a:tcPr marL="68580" marR="68580" marT="0" marB="0">
                    <a:solidFill>
                      <a:schemeClr val="bg1">
                        <a:lumMod val="50000"/>
                      </a:schemeClr>
                    </a:solidFill>
                  </a:tcPr>
                </a:tc>
              </a:tr>
              <a:tr h="1142596">
                <a:tc>
                  <a:txBody>
                    <a:bodyPr/>
                    <a:lstStyle/>
                    <a:p>
                      <a:pPr marL="0" marR="0">
                        <a:spcBef>
                          <a:spcPts val="0"/>
                        </a:spcBef>
                        <a:spcAft>
                          <a:spcPts val="0"/>
                        </a:spcAft>
                      </a:pPr>
                      <a:r>
                        <a:rPr lang="en-US" sz="1400" b="1" dirty="0">
                          <a:solidFill>
                            <a:srgbClr val="800000"/>
                          </a:solidFill>
                          <a:latin typeface="Calibri" pitchFamily="34" charset="0"/>
                        </a:rPr>
                        <a:t>Respiratory Protection Device </a:t>
                      </a:r>
                      <a:endParaRPr lang="en-US" sz="1400" b="1" dirty="0">
                        <a:solidFill>
                          <a:srgbClr val="8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r>
                        <a:rPr lang="en-US" sz="1400" dirty="0" smtClean="0">
                          <a:solidFill>
                            <a:srgbClr val="800000"/>
                          </a:solidFill>
                          <a:latin typeface="Calibri" pitchFamily="34" charset="0"/>
                          <a:ea typeface="Calibri"/>
                          <a:cs typeface="Verdana"/>
                        </a:rPr>
                        <a:t>NIOSH Certified</a:t>
                      </a:r>
                      <a:endParaRPr lang="en-US" sz="1400" dirty="0">
                        <a:solidFill>
                          <a:srgbClr val="800000"/>
                        </a:solidFill>
                        <a:latin typeface="Calibri" pitchFamily="34" charset="0"/>
                        <a:ea typeface="Calibri"/>
                        <a:cs typeface="Verdana"/>
                      </a:endParaRPr>
                    </a:p>
                  </a:txBody>
                  <a:tcPr marL="68580" marR="68580" marT="0" marB="0">
                    <a:solidFill>
                      <a:srgbClr val="FAE906"/>
                    </a:solidFill>
                  </a:tcPr>
                </a:tc>
                <a:tc>
                  <a:txBody>
                    <a:bodyPr/>
                    <a:lstStyle/>
                    <a:p>
                      <a:pPr marL="0" marR="0">
                        <a:spcBef>
                          <a:spcPts val="0"/>
                        </a:spcBef>
                        <a:spcAft>
                          <a:spcPts val="0"/>
                        </a:spcAft>
                      </a:pPr>
                      <a:r>
                        <a:rPr lang="en-US" sz="1400" dirty="0">
                          <a:solidFill>
                            <a:srgbClr val="800000"/>
                          </a:solidFill>
                          <a:latin typeface="Calibri" pitchFamily="34" charset="0"/>
                        </a:rPr>
                        <a:t>None </a:t>
                      </a:r>
                      <a:endParaRPr lang="en-US" sz="1400" dirty="0">
                        <a:solidFill>
                          <a:srgbClr val="800000"/>
                        </a:solidFill>
                        <a:latin typeface="Calibri" pitchFamily="34" charset="0"/>
                        <a:ea typeface="Calibri"/>
                        <a:cs typeface="Verdana"/>
                      </a:endParaRPr>
                    </a:p>
                  </a:txBody>
                  <a:tcPr marL="68580" marR="68580" marT="0" marB="0">
                    <a:solidFill>
                      <a:srgbClr val="FEFACA"/>
                    </a:solidFill>
                  </a:tcPr>
                </a:tc>
                <a:tc>
                  <a:txBody>
                    <a:bodyPr/>
                    <a:lstStyle/>
                    <a:p>
                      <a:pPr marL="0" marR="0">
                        <a:spcBef>
                          <a:spcPts val="0"/>
                        </a:spcBef>
                        <a:spcAft>
                          <a:spcPts val="0"/>
                        </a:spcAft>
                      </a:pPr>
                      <a:endParaRPr lang="en-US" sz="1800" u="none" kern="1200" baseline="30000" dirty="0" smtClean="0">
                        <a:solidFill>
                          <a:srgbClr val="800000"/>
                        </a:solidFill>
                        <a:latin typeface="Calibri"/>
                        <a:ea typeface="+mn-ea"/>
                        <a:cs typeface="Calibri"/>
                      </a:endParaRPr>
                    </a:p>
                    <a:p>
                      <a:pPr marL="0" marR="0">
                        <a:spcBef>
                          <a:spcPts val="0"/>
                        </a:spcBef>
                        <a:spcAft>
                          <a:spcPts val="0"/>
                        </a:spcAft>
                      </a:pPr>
                      <a:r>
                        <a:rPr lang="en-US" sz="1800" u="none" kern="1200" baseline="30000" dirty="0" smtClean="0">
                          <a:solidFill>
                            <a:srgbClr val="800000"/>
                          </a:solidFill>
                          <a:latin typeface="Calibri"/>
                          <a:ea typeface="+mn-ea"/>
                          <a:cs typeface="Calibri"/>
                        </a:rPr>
                        <a:t>Particulate filtering respirator: NIOSH approval number prefix (TC-21C) or a NIOSH approved respirator with any R,P, or HE filter</a:t>
                      </a:r>
                      <a:endParaRPr lang="en-US" sz="1400" dirty="0">
                        <a:solidFill>
                          <a:srgbClr val="800000"/>
                        </a:solidFill>
                        <a:latin typeface="Calibri"/>
                        <a:ea typeface="Calibri"/>
                        <a:cs typeface="Calibri"/>
                      </a:endParaRPr>
                    </a:p>
                  </a:txBody>
                  <a:tcPr marL="68580" marR="68580" marT="0" marB="0">
                    <a:solidFill>
                      <a:srgbClr val="FEFACA"/>
                    </a:solidFill>
                  </a:tcPr>
                </a:tc>
                <a:tc>
                  <a:txBody>
                    <a:bodyPr/>
                    <a:lstStyle/>
                    <a:p>
                      <a:pPr marL="0" marR="0">
                        <a:spcBef>
                          <a:spcPts val="0"/>
                        </a:spcBef>
                        <a:spcAft>
                          <a:spcPts val="0"/>
                        </a:spcAft>
                      </a:pPr>
                      <a:endParaRPr lang="en-US" sz="1800" u="none" kern="1200" baseline="30000" dirty="0" smtClean="0">
                        <a:solidFill>
                          <a:srgbClr val="800000"/>
                        </a:solidFill>
                        <a:latin typeface="Calibri"/>
                        <a:ea typeface="+mn-ea"/>
                        <a:cs typeface="Calibri"/>
                      </a:endParaRPr>
                    </a:p>
                    <a:p>
                      <a:pPr marL="0" marR="0">
                        <a:spcBef>
                          <a:spcPts val="0"/>
                        </a:spcBef>
                        <a:spcAft>
                          <a:spcPts val="0"/>
                        </a:spcAft>
                      </a:pPr>
                      <a:r>
                        <a:rPr lang="en-US" sz="1800" u="none" kern="1200" baseline="30000" dirty="0" smtClean="0">
                          <a:solidFill>
                            <a:srgbClr val="800000"/>
                          </a:solidFill>
                          <a:latin typeface="Calibri"/>
                          <a:ea typeface="+mn-ea"/>
                          <a:cs typeface="Calibri"/>
                        </a:rPr>
                        <a:t>A respirator with an organic-vapor removing cartridge with a </a:t>
                      </a:r>
                      <a:r>
                        <a:rPr lang="en-US" sz="1800" u="none" kern="1200" baseline="30000" dirty="0" err="1" smtClean="0">
                          <a:solidFill>
                            <a:srgbClr val="800000"/>
                          </a:solidFill>
                          <a:latin typeface="Calibri"/>
                          <a:ea typeface="+mn-ea"/>
                          <a:cs typeface="Calibri"/>
                        </a:rPr>
                        <a:t>prefilter</a:t>
                      </a:r>
                      <a:r>
                        <a:rPr lang="en-US" sz="1800" u="none" kern="1200" baseline="30000" dirty="0" smtClean="0">
                          <a:solidFill>
                            <a:srgbClr val="800000"/>
                          </a:solidFill>
                          <a:latin typeface="Calibri"/>
                          <a:ea typeface="+mn-ea"/>
                          <a:cs typeface="Calibri"/>
                        </a:rPr>
                        <a:t> approved for pesticides</a:t>
                      </a:r>
                      <a:endParaRPr lang="en-US" sz="1400" dirty="0">
                        <a:solidFill>
                          <a:srgbClr val="800000"/>
                        </a:solidFill>
                        <a:latin typeface="Calibri"/>
                        <a:ea typeface="Calibri"/>
                        <a:cs typeface="Calibri"/>
                      </a:endParaRPr>
                    </a:p>
                  </a:txBody>
                  <a:tcPr marL="68580" marR="68580" marT="0" marB="0">
                    <a:solidFill>
                      <a:srgbClr val="FEFACA"/>
                    </a:solidFill>
                  </a:tcPr>
                </a:tc>
                <a:tc>
                  <a:txBody>
                    <a:bodyPr/>
                    <a:lstStyle/>
                    <a:p>
                      <a:pPr marL="0" marR="0">
                        <a:spcBef>
                          <a:spcPts val="0"/>
                        </a:spcBef>
                        <a:spcAft>
                          <a:spcPts val="0"/>
                        </a:spcAft>
                      </a:pPr>
                      <a:r>
                        <a:rPr lang="en-US" sz="1400" dirty="0">
                          <a:solidFill>
                            <a:srgbClr val="800000"/>
                          </a:solidFill>
                          <a:latin typeface="Calibri" pitchFamily="34" charset="0"/>
                        </a:rPr>
                        <a:t>Air Supplying Respirator </a:t>
                      </a:r>
                      <a:endParaRPr lang="en-US" sz="1400" dirty="0">
                        <a:solidFill>
                          <a:srgbClr val="800000"/>
                        </a:solidFill>
                        <a:latin typeface="Calibri" pitchFamily="34" charset="0"/>
                        <a:ea typeface="Calibri"/>
                        <a:cs typeface="Verdana"/>
                      </a:endParaRPr>
                    </a:p>
                  </a:txBody>
                  <a:tcPr marL="68580" marR="68580" marT="0" marB="0">
                    <a:solidFill>
                      <a:srgbClr val="FEFACA"/>
                    </a:solidFill>
                  </a:tcPr>
                </a:tc>
              </a:tr>
            </a:tbl>
          </a:graphicData>
        </a:graphic>
      </p:graphicFrame>
      <p:sp>
        <p:nvSpPr>
          <p:cNvPr id="30722" name="Title 5"/>
          <p:cNvSpPr>
            <a:spLocks noGrp="1"/>
          </p:cNvSpPr>
          <p:nvPr>
            <p:ph type="title"/>
          </p:nvPr>
        </p:nvSpPr>
        <p:spPr>
          <a:xfrm>
            <a:off x="0" y="187325"/>
            <a:ext cx="9253538" cy="930275"/>
          </a:xfrm>
        </p:spPr>
        <p:txBody>
          <a:bodyPr/>
          <a:lstStyle/>
          <a:p>
            <a:r>
              <a:rPr lang="en-US" sz="3200" dirty="0">
                <a:latin typeface="Calibri" charset="0"/>
              </a:rPr>
              <a:t>EPA Matrix for PPE: </a:t>
            </a:r>
            <a:r>
              <a:rPr lang="en-US" sz="3200" b="0" dirty="0">
                <a:solidFill>
                  <a:srgbClr val="0000FF"/>
                </a:solidFill>
                <a:latin typeface="Calibri" charset="0"/>
              </a:rPr>
              <a:t>Dermal</a:t>
            </a:r>
            <a:r>
              <a:rPr lang="en-US" sz="3200" b="0" dirty="0">
                <a:latin typeface="Calibri" charset="0"/>
              </a:rPr>
              <a:t> &amp; </a:t>
            </a:r>
            <a:r>
              <a:rPr lang="en-US" sz="3200" b="0" dirty="0">
                <a:solidFill>
                  <a:srgbClr val="800000"/>
                </a:solidFill>
                <a:latin typeface="Calibri" charset="0"/>
              </a:rPr>
              <a:t>Inhalation</a:t>
            </a:r>
            <a:r>
              <a:rPr lang="en-US" sz="3200" b="0" dirty="0">
                <a:latin typeface="Calibri" charset="0"/>
              </a:rPr>
              <a:t> Toxicity</a:t>
            </a:r>
            <a:r>
              <a:rPr lang="en-US" b="0" dirty="0">
                <a:latin typeface="Calibri" charset="0"/>
              </a:rPr>
              <a:t/>
            </a:r>
            <a:br>
              <a:rPr lang="en-US" b="0" dirty="0">
                <a:latin typeface="Calibri" charset="0"/>
              </a:rPr>
            </a:br>
            <a:r>
              <a:rPr lang="en-US" sz="2400" b="0" dirty="0">
                <a:latin typeface="Calibri" charset="0"/>
              </a:rPr>
              <a:t>Other factors, in addition to default acute toxicity values, are used</a:t>
            </a:r>
            <a:r>
              <a:rPr lang="en-US" sz="2400" dirty="0">
                <a:latin typeface="Calibri" charset="0"/>
              </a:rPr>
              <a:t>.</a:t>
            </a:r>
            <a:endParaRPr lang="en-US" dirty="0">
              <a:latin typeface="Calibri"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49385" y="181515"/>
            <a:ext cx="6670615" cy="1815869"/>
          </a:xfrm>
          <a:prstGeom prst="rect">
            <a:avLst/>
          </a:prstGeom>
          <a:noFill/>
        </p:spPr>
        <p:txBody>
          <a:bodyPr wrap="square" lIns="91429" tIns="45714" rIns="91429" bIns="45714" rtlCol="0">
            <a:spAutoFit/>
          </a:bodyPr>
          <a:lstStyle/>
          <a:p>
            <a:r>
              <a:rPr lang="en-US" sz="2800" dirty="0">
                <a:solidFill>
                  <a:srgbClr val="0000FF"/>
                </a:solidFill>
              </a:rPr>
              <a:t>SUMMARY</a:t>
            </a:r>
            <a:r>
              <a:rPr lang="en-US" sz="2800" dirty="0">
                <a:solidFill>
                  <a:srgbClr val="000000"/>
                </a:solidFill>
              </a:rPr>
              <a:t>: Use International Performance  Standards as a Basis for Standardizing the Risk Assessment, Requirements, and Labeling </a:t>
            </a:r>
            <a:endParaRPr lang="en-US" sz="2800" dirty="0">
              <a:solidFill>
                <a:srgbClr val="000000"/>
              </a:solidFill>
            </a:endParaRPr>
          </a:p>
        </p:txBody>
      </p:sp>
      <p:sp>
        <p:nvSpPr>
          <p:cNvPr id="3" name="Rectangle 2"/>
          <p:cNvSpPr/>
          <p:nvPr/>
        </p:nvSpPr>
        <p:spPr>
          <a:xfrm>
            <a:off x="203929" y="2508642"/>
            <a:ext cx="8589818" cy="3750530"/>
          </a:xfrm>
          <a:prstGeom prst="rect">
            <a:avLst/>
          </a:prstGeom>
        </p:spPr>
        <p:txBody>
          <a:bodyPr wrap="square" lIns="82058" tIns="41029" rIns="82058" bIns="41029">
            <a:spAutoFit/>
          </a:bodyPr>
          <a:lstStyle/>
          <a:p>
            <a:pPr marL="205146" indent="-205146">
              <a:lnSpc>
                <a:spcPct val="150000"/>
              </a:lnSpc>
              <a:spcBef>
                <a:spcPts val="3600"/>
              </a:spcBef>
              <a:buFont typeface="Wingdings" pitchFamily="2" charset="2"/>
              <a:buChar char="§"/>
            </a:pPr>
            <a:r>
              <a:rPr lang="en-US" sz="2000" dirty="0" smtClean="0">
                <a:solidFill>
                  <a:srgbClr val="4D264D"/>
                </a:solidFill>
              </a:rPr>
              <a:t>Use </a:t>
            </a:r>
            <a:r>
              <a:rPr lang="en-US" sz="2000" dirty="0">
                <a:solidFill>
                  <a:srgbClr val="4D264D"/>
                </a:solidFill>
              </a:rPr>
              <a:t>of  a scenario-based approach </a:t>
            </a:r>
            <a:r>
              <a:rPr lang="en-US" sz="2000" dirty="0">
                <a:solidFill>
                  <a:srgbClr val="4D264D"/>
                </a:solidFill>
              </a:rPr>
              <a:t>allows a mechanism for the global community </a:t>
            </a:r>
            <a:r>
              <a:rPr lang="en-US" sz="2000" dirty="0">
                <a:solidFill>
                  <a:srgbClr val="4D264D"/>
                </a:solidFill>
              </a:rPr>
              <a:t>to work together to ensure that the data is robust enough for all scenarios , mechanized as well as handheld. </a:t>
            </a:r>
            <a:r>
              <a:rPr lang="en-US" sz="2000" dirty="0">
                <a:solidFill>
                  <a:srgbClr val="4D264D"/>
                </a:solidFill>
              </a:rPr>
              <a:t>It allows countries that currently do not have models applicable for scenarios representative for their countries to work with others to fill in the gaps.  </a:t>
            </a:r>
          </a:p>
          <a:p>
            <a:pPr marL="205146" indent="-205146">
              <a:lnSpc>
                <a:spcPct val="150000"/>
              </a:lnSpc>
              <a:spcBef>
                <a:spcPts val="3600"/>
              </a:spcBef>
              <a:buFont typeface="Wingdings" pitchFamily="2" charset="2"/>
              <a:buChar char="§"/>
            </a:pPr>
            <a:r>
              <a:rPr lang="en-US" sz="2000" dirty="0">
                <a:solidFill>
                  <a:srgbClr val="4D264D"/>
                </a:solidFill>
              </a:rPr>
              <a:t>Assigning levels to garments worn in existing exposure </a:t>
            </a:r>
            <a:r>
              <a:rPr lang="en-US" sz="2000" dirty="0">
                <a:solidFill>
                  <a:srgbClr val="4D264D"/>
                </a:solidFill>
              </a:rPr>
              <a:t>studies </a:t>
            </a:r>
            <a:r>
              <a:rPr lang="en-US" sz="2000" dirty="0">
                <a:solidFill>
                  <a:srgbClr val="4D264D"/>
                </a:solidFill>
              </a:rPr>
              <a:t>may help in harmonizing existing models. </a:t>
            </a:r>
            <a:r>
              <a:rPr lang="en-US" sz="2000" dirty="0">
                <a:solidFill>
                  <a:srgbClr val="4D264D"/>
                </a:solidFill>
              </a:rPr>
              <a:t>It also helps in identifying gaps. </a:t>
            </a:r>
          </a:p>
        </p:txBody>
      </p:sp>
    </p:spTree>
    <p:extLst>
      <p:ext uri="{BB962C8B-B14F-4D97-AF65-F5344CB8AC3E}">
        <p14:creationId xmlns:p14="http://schemas.microsoft.com/office/powerpoint/2010/main" val="2298559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986375" y="181515"/>
            <a:ext cx="6633625" cy="1815869"/>
          </a:xfrm>
          <a:prstGeom prst="rect">
            <a:avLst/>
          </a:prstGeom>
          <a:noFill/>
        </p:spPr>
        <p:txBody>
          <a:bodyPr wrap="square" lIns="91429" tIns="45714" rIns="91429" bIns="45714" rtlCol="0">
            <a:spAutoFit/>
          </a:bodyPr>
          <a:lstStyle/>
          <a:p>
            <a:r>
              <a:rPr lang="en-US" sz="2800" dirty="0">
                <a:solidFill>
                  <a:srgbClr val="0000FF"/>
                </a:solidFill>
              </a:rPr>
              <a:t>SUMMARY: </a:t>
            </a:r>
            <a:r>
              <a:rPr lang="en-US" sz="2800" dirty="0">
                <a:solidFill>
                  <a:srgbClr val="000000"/>
                </a:solidFill>
              </a:rPr>
              <a:t>Use International Performance  Standards as a Basis for Standardizing the Risk Assessment, Requirements, and Labeling </a:t>
            </a:r>
            <a:endParaRPr lang="en-US" sz="2800" dirty="0">
              <a:solidFill>
                <a:srgbClr val="000000"/>
              </a:solidFill>
            </a:endParaRPr>
          </a:p>
        </p:txBody>
      </p:sp>
      <p:sp>
        <p:nvSpPr>
          <p:cNvPr id="3" name="Rectangle 2"/>
          <p:cNvSpPr/>
          <p:nvPr/>
        </p:nvSpPr>
        <p:spPr>
          <a:xfrm>
            <a:off x="215798" y="2425552"/>
            <a:ext cx="8589818" cy="3714623"/>
          </a:xfrm>
          <a:prstGeom prst="rect">
            <a:avLst/>
          </a:prstGeom>
        </p:spPr>
        <p:txBody>
          <a:bodyPr wrap="square" lIns="82058" tIns="41029" rIns="82058" bIns="41029">
            <a:spAutoFit/>
          </a:bodyPr>
          <a:lstStyle/>
          <a:p>
            <a:pPr marL="205146" indent="-205146">
              <a:spcBef>
                <a:spcPts val="2400"/>
              </a:spcBef>
              <a:buFont typeface="Wingdings" pitchFamily="2" charset="2"/>
              <a:buChar char="§"/>
            </a:pPr>
            <a:r>
              <a:rPr lang="en-US" sz="2400" dirty="0" smtClean="0">
                <a:solidFill>
                  <a:srgbClr val="4D264D"/>
                </a:solidFill>
              </a:rPr>
              <a:t>Use </a:t>
            </a:r>
            <a:r>
              <a:rPr lang="en-US" sz="2400" dirty="0">
                <a:solidFill>
                  <a:srgbClr val="4D264D"/>
                </a:solidFill>
              </a:rPr>
              <a:t>of </a:t>
            </a:r>
            <a:r>
              <a:rPr lang="en-US" sz="2400" dirty="0">
                <a:solidFill>
                  <a:srgbClr val="0000FF"/>
                </a:solidFill>
              </a:rPr>
              <a:t>pictograms</a:t>
            </a:r>
            <a:r>
              <a:rPr lang="en-US" sz="2400" dirty="0">
                <a:solidFill>
                  <a:srgbClr val="4D264D"/>
                </a:solidFill>
              </a:rPr>
              <a:t> or </a:t>
            </a:r>
            <a:r>
              <a:rPr lang="en-US" sz="2400" dirty="0">
                <a:solidFill>
                  <a:srgbClr val="0000FF"/>
                </a:solidFill>
              </a:rPr>
              <a:t>text</a:t>
            </a:r>
            <a:r>
              <a:rPr lang="en-US" sz="2400" dirty="0">
                <a:solidFill>
                  <a:srgbClr val="4D264D"/>
                </a:solidFill>
              </a:rPr>
              <a:t> to convey clear and concise information that is easy to </a:t>
            </a:r>
            <a:r>
              <a:rPr lang="en-US" sz="2400" dirty="0">
                <a:solidFill>
                  <a:srgbClr val="4D264D"/>
                </a:solidFill>
              </a:rPr>
              <a:t>understand will assist in effectively communicating the requirements based on risk mitigation. </a:t>
            </a:r>
            <a:endParaRPr lang="en-US" sz="2400" dirty="0">
              <a:solidFill>
                <a:srgbClr val="4D264D"/>
              </a:solidFill>
            </a:endParaRPr>
          </a:p>
          <a:p>
            <a:pPr marL="205146" indent="-205146">
              <a:spcBef>
                <a:spcPts val="2400"/>
              </a:spcBef>
              <a:buFont typeface="Wingdings" pitchFamily="2" charset="2"/>
              <a:buChar char="§"/>
            </a:pPr>
            <a:r>
              <a:rPr lang="en-US" sz="2400" dirty="0">
                <a:solidFill>
                  <a:srgbClr val="4D264D"/>
                </a:solidFill>
              </a:rPr>
              <a:t>Information </a:t>
            </a:r>
            <a:r>
              <a:rPr lang="en-US" sz="2400" dirty="0">
                <a:solidFill>
                  <a:srgbClr val="4D264D"/>
                </a:solidFill>
              </a:rPr>
              <a:t>for care, use, and maintenance </a:t>
            </a:r>
            <a:r>
              <a:rPr lang="en-US" sz="2400" dirty="0">
                <a:solidFill>
                  <a:srgbClr val="4D264D"/>
                </a:solidFill>
              </a:rPr>
              <a:t>is required to be stated on </a:t>
            </a:r>
            <a:r>
              <a:rPr lang="en-US" sz="2400" dirty="0">
                <a:solidFill>
                  <a:srgbClr val="4D264D"/>
                </a:solidFill>
              </a:rPr>
              <a:t>the PPE </a:t>
            </a:r>
            <a:r>
              <a:rPr lang="en-US" sz="2400" dirty="0">
                <a:solidFill>
                  <a:srgbClr val="4D264D"/>
                </a:solidFill>
              </a:rPr>
              <a:t>as part of the international PPE performance specification standard. </a:t>
            </a:r>
            <a:r>
              <a:rPr lang="en-US" sz="2400" dirty="0">
                <a:solidFill>
                  <a:srgbClr val="4D264D"/>
                </a:solidFill>
              </a:rPr>
              <a:t>Therefore, issues of care will be addressed  by standards, and they do not have to be included on </a:t>
            </a:r>
            <a:r>
              <a:rPr lang="en-US" sz="2400" dirty="0">
                <a:solidFill>
                  <a:srgbClr val="4D264D"/>
                </a:solidFill>
              </a:rPr>
              <a:t>the pesticide product label</a:t>
            </a:r>
            <a:r>
              <a:rPr lang="en-US" sz="2400" dirty="0" smtClean="0">
                <a:solidFill>
                  <a:srgbClr val="4D264D"/>
                </a:solidFill>
              </a:rPr>
              <a:t>.</a:t>
            </a:r>
            <a:endParaRPr lang="en-US" sz="2400" dirty="0">
              <a:solidFill>
                <a:srgbClr val="4D264D"/>
              </a:solidFill>
            </a:endParaRPr>
          </a:p>
        </p:txBody>
      </p:sp>
    </p:spTree>
    <p:extLst>
      <p:ext uri="{BB962C8B-B14F-4D97-AF65-F5344CB8AC3E}">
        <p14:creationId xmlns:p14="http://schemas.microsoft.com/office/powerpoint/2010/main" val="12944733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Bottom line</a:t>
            </a:r>
            <a:endParaRPr lang="en-US" dirty="0"/>
          </a:p>
        </p:txBody>
      </p:sp>
      <p:sp>
        <p:nvSpPr>
          <p:cNvPr id="3" name="Content Placeholder 2"/>
          <p:cNvSpPr>
            <a:spLocks noGrp="1"/>
          </p:cNvSpPr>
          <p:nvPr>
            <p:ph idx="1"/>
          </p:nvPr>
        </p:nvSpPr>
        <p:spPr>
          <a:xfrm>
            <a:off x="338189" y="1621091"/>
            <a:ext cx="4481419" cy="4144963"/>
          </a:xfrm>
        </p:spPr>
        <p:txBody>
          <a:bodyPr>
            <a:noAutofit/>
          </a:bodyPr>
          <a:lstStyle/>
          <a:p>
            <a:r>
              <a:rPr lang="en-US" sz="2400" dirty="0" smtClean="0"/>
              <a:t>Greater the harmonization, easier for label consistency and risk mitigation</a:t>
            </a:r>
          </a:p>
          <a:p>
            <a:r>
              <a:rPr lang="en-US" sz="2400" dirty="0" smtClean="0"/>
              <a:t>Minimum requirements provide a mechanism to balance protections with comfort</a:t>
            </a:r>
          </a:p>
          <a:p>
            <a:r>
              <a:rPr lang="en-US" sz="2400" dirty="0" smtClean="0"/>
              <a:t>Certified garments and gloves can be referenced on pesticide labels</a:t>
            </a:r>
            <a:endParaRPr lang="en-US" sz="2400" dirty="0"/>
          </a:p>
        </p:txBody>
      </p:sp>
      <p:pic>
        <p:nvPicPr>
          <p:cNvPr id="4" name="Picture 15" descr="Bild4"/>
          <p:cNvPicPr>
            <a:picLocks noChangeAspect="1" noChangeArrowheads="1"/>
          </p:cNvPicPr>
          <p:nvPr/>
        </p:nvPicPr>
        <p:blipFill rotWithShape="1">
          <a:blip r:embed="rId2" cstate="print"/>
          <a:srcRect l="21787" r="28082" b="10727"/>
          <a:stretch/>
        </p:blipFill>
        <p:spPr bwMode="auto">
          <a:xfrm>
            <a:off x="4979894" y="1232899"/>
            <a:ext cx="3859965" cy="5152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69554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arol</a:t>
            </a:r>
            <a:endParaRPr lang="en-US" dirty="0"/>
          </a:p>
        </p:txBody>
      </p:sp>
      <p:pic>
        <p:nvPicPr>
          <p:cNvPr id="3" name="Picture 2" descr="DSC_035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9906" y="3007788"/>
            <a:ext cx="4613218" cy="3104558"/>
          </a:xfrm>
          <a:prstGeom prst="rect">
            <a:avLst/>
          </a:prstGeom>
          <a:scene3d>
            <a:camera prst="orthographicFront"/>
            <a:lightRig rig="threePt" dir="t"/>
          </a:scene3d>
          <a:sp3d>
            <a:bevelT/>
          </a:sp3d>
        </p:spPr>
      </p:pic>
      <p:pic>
        <p:nvPicPr>
          <p:cNvPr id="7" name="Picture 6" descr="Bartlett Pear Bloom 04131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5157" y="3022387"/>
            <a:ext cx="3906764" cy="3097709"/>
          </a:xfrm>
          <a:prstGeom prst="rect">
            <a:avLst/>
          </a:prstGeom>
          <a:scene3d>
            <a:camera prst="orthographicFront"/>
            <a:lightRig rig="threePt" dir="t"/>
          </a:scene3d>
          <a:sp3d>
            <a:bevelT/>
          </a:sp3d>
        </p:spPr>
      </p:pic>
      <p:pic>
        <p:nvPicPr>
          <p:cNvPr id="5" name="Picture 4" descr="DSC_0335.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5855" y="180199"/>
            <a:ext cx="4257269" cy="2827589"/>
          </a:xfrm>
          <a:prstGeom prst="rect">
            <a:avLst/>
          </a:prstGeom>
          <a:scene3d>
            <a:camera prst="orthographicFront"/>
            <a:lightRig rig="threePt" dir="t"/>
          </a:scene3d>
          <a:sp3d>
            <a:bevelT/>
          </a:sp3d>
        </p:spPr>
      </p:pic>
      <p:pic>
        <p:nvPicPr>
          <p:cNvPr id="6" name="Picture 5" descr="DSC_032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157" y="180199"/>
            <a:ext cx="4275653" cy="2839799"/>
          </a:xfrm>
          <a:prstGeom prst="rect">
            <a:avLst/>
          </a:prstGeom>
          <a:scene3d>
            <a:camera prst="orthographicFront"/>
            <a:lightRig rig="threePt" dir="t"/>
          </a:scene3d>
          <a:sp3d>
            <a:bevelT/>
          </a:sp3d>
        </p:spPr>
      </p:pic>
      <p:sp>
        <p:nvSpPr>
          <p:cNvPr id="8" name="TextBox 7"/>
          <p:cNvSpPr txBox="1"/>
          <p:nvPr/>
        </p:nvSpPr>
        <p:spPr>
          <a:xfrm>
            <a:off x="3114478" y="2604499"/>
            <a:ext cx="3012664" cy="830997"/>
          </a:xfrm>
          <a:prstGeom prst="rect">
            <a:avLst/>
          </a:prstGeom>
          <a:solidFill>
            <a:schemeClr val="tx1"/>
          </a:solidFill>
          <a:scene3d>
            <a:camera prst="orthographicFront"/>
            <a:lightRig rig="threePt" dir="t"/>
          </a:scene3d>
          <a:sp3d>
            <a:bevelT w="165100" prst="coolSlant"/>
          </a:sp3d>
        </p:spPr>
        <p:txBody>
          <a:bodyPr wrap="none" rtlCol="0" anchor="t">
            <a:spAutoFit/>
          </a:bodyPr>
          <a:lstStyle/>
          <a:p>
            <a:pPr algn="ctr"/>
            <a:r>
              <a:rPr lang="en-US" sz="4800" dirty="0" smtClean="0">
                <a:solidFill>
                  <a:schemeClr val="bg1">
                    <a:lumMod val="85000"/>
                  </a:schemeClr>
                </a:solidFill>
              </a:rPr>
              <a:t>Questions</a:t>
            </a:r>
            <a:endParaRPr lang="en-US" sz="4800" dirty="0">
              <a:solidFill>
                <a:schemeClr val="bg1">
                  <a:lumMod val="85000"/>
                </a:schemeClr>
              </a:solidFill>
            </a:endParaRPr>
          </a:p>
        </p:txBody>
      </p:sp>
      <p:sp>
        <p:nvSpPr>
          <p:cNvPr id="4" name="TextBox 3"/>
          <p:cNvSpPr txBox="1"/>
          <p:nvPr/>
        </p:nvSpPr>
        <p:spPr>
          <a:xfrm>
            <a:off x="270450" y="6105497"/>
            <a:ext cx="8693227" cy="923330"/>
          </a:xfrm>
          <a:prstGeom prst="rect">
            <a:avLst/>
          </a:prstGeom>
          <a:noFill/>
        </p:spPr>
        <p:txBody>
          <a:bodyPr wrap="square" rtlCol="0">
            <a:spAutoFit/>
          </a:bodyPr>
          <a:lstStyle/>
          <a:p>
            <a:pPr algn="ctr"/>
            <a:r>
              <a:rPr lang="en-US" dirty="0" smtClean="0">
                <a:solidFill>
                  <a:schemeClr val="bg1"/>
                </a:solidFill>
              </a:rPr>
              <a:t>Carol </a:t>
            </a:r>
            <a:r>
              <a:rPr lang="en-US" dirty="0" smtClean="0">
                <a:solidFill>
                  <a:schemeClr val="bg1"/>
                </a:solidFill>
              </a:rPr>
              <a:t>Black</a:t>
            </a:r>
            <a:r>
              <a:rPr lang="en-US" dirty="0" smtClean="0">
                <a:solidFill>
                  <a:schemeClr val="bg1"/>
                </a:solidFill>
              </a:rPr>
              <a:t>, </a:t>
            </a:r>
            <a:r>
              <a:rPr lang="en-US" dirty="0" smtClean="0">
                <a:solidFill>
                  <a:schemeClr val="bg1"/>
                </a:solidFill>
              </a:rPr>
              <a:t>NASDA Research Foundation &amp; Washington State University</a:t>
            </a:r>
            <a:endParaRPr lang="en-US" dirty="0" smtClean="0">
              <a:solidFill>
                <a:schemeClr val="bg1"/>
              </a:solidFill>
            </a:endParaRPr>
          </a:p>
          <a:p>
            <a:pPr algn="ctr"/>
            <a:r>
              <a:rPr lang="en-US" dirty="0" smtClean="0">
                <a:solidFill>
                  <a:schemeClr val="bg1"/>
                </a:solidFill>
              </a:rPr>
              <a:t>2013 Pesticide Stewardship Alliance Conference</a:t>
            </a:r>
            <a:endParaRPr lang="en-US" dirty="0">
              <a:solidFill>
                <a:schemeClr val="bg1"/>
              </a:solidFill>
            </a:endParaRPr>
          </a:p>
          <a:p>
            <a:endParaRPr lang="en-US" dirty="0"/>
          </a:p>
        </p:txBody>
      </p:sp>
    </p:spTree>
    <p:extLst>
      <p:ext uri="{BB962C8B-B14F-4D97-AF65-F5344CB8AC3E}">
        <p14:creationId xmlns:p14="http://schemas.microsoft.com/office/powerpoint/2010/main" val="18029139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95068"/>
            <a:ext cx="8159238" cy="1116106"/>
          </a:xfrm>
        </p:spPr>
        <p:txBody>
          <a:bodyPr/>
          <a:lstStyle/>
          <a:p>
            <a:r>
              <a:rPr lang="en-US" sz="4000" dirty="0"/>
              <a:t>PPE for </a:t>
            </a:r>
            <a:r>
              <a:rPr lang="en-US" sz="4000" dirty="0" smtClean="0"/>
              <a:t>Applicators </a:t>
            </a:r>
            <a:r>
              <a:rPr lang="en-US" sz="3200" dirty="0" smtClean="0"/>
              <a:t>(dilute/conc.)</a:t>
            </a:r>
            <a:r>
              <a:rPr lang="en-US" sz="4000" dirty="0"/>
              <a:t/>
            </a:r>
            <a:br>
              <a:rPr lang="en-US" sz="4000" dirty="0"/>
            </a:br>
            <a:endParaRPr lang="en-US" sz="4000" dirty="0"/>
          </a:p>
        </p:txBody>
      </p:sp>
      <p:sp>
        <p:nvSpPr>
          <p:cNvPr id="3" name="Content Placeholder 2"/>
          <p:cNvSpPr>
            <a:spLocks noGrp="1"/>
          </p:cNvSpPr>
          <p:nvPr>
            <p:ph idx="1"/>
          </p:nvPr>
        </p:nvSpPr>
        <p:spPr>
          <a:xfrm>
            <a:off x="265562" y="1611174"/>
            <a:ext cx="8392150" cy="5451902"/>
          </a:xfrm>
        </p:spPr>
        <p:txBody>
          <a:bodyPr>
            <a:normAutofit/>
          </a:bodyPr>
          <a:lstStyle/>
          <a:p>
            <a:r>
              <a:rPr lang="en-US" dirty="0" smtClean="0"/>
              <a:t>Some materials </a:t>
            </a:r>
            <a:r>
              <a:rPr lang="en-US" dirty="0" smtClean="0">
                <a:solidFill>
                  <a:srgbClr val="3366FF"/>
                </a:solidFill>
              </a:rPr>
              <a:t>that are </a:t>
            </a:r>
            <a:r>
              <a:rPr lang="en-US" u="sng" dirty="0" smtClean="0">
                <a:solidFill>
                  <a:srgbClr val="3366FF"/>
                </a:solidFill>
              </a:rPr>
              <a:t>chemical</a:t>
            </a:r>
            <a:r>
              <a:rPr lang="en-US" dirty="0" smtClean="0">
                <a:solidFill>
                  <a:srgbClr val="3366FF"/>
                </a:solidFill>
              </a:rPr>
              <a:t> resistant to this product</a:t>
            </a:r>
            <a:br>
              <a:rPr lang="en-US" dirty="0" smtClean="0">
                <a:solidFill>
                  <a:srgbClr val="3366FF"/>
                </a:solidFill>
              </a:rPr>
            </a:br>
            <a:r>
              <a:rPr lang="en-US" dirty="0" smtClean="0">
                <a:solidFill>
                  <a:srgbClr val="3366FF"/>
                </a:solidFill>
              </a:rPr>
              <a:t>are made of any </a:t>
            </a:r>
            <a:r>
              <a:rPr lang="en-US" u="sng" dirty="0" smtClean="0">
                <a:solidFill>
                  <a:srgbClr val="3366FF"/>
                </a:solidFill>
              </a:rPr>
              <a:t>waterproof</a:t>
            </a:r>
            <a:r>
              <a:rPr lang="en-US" dirty="0" smtClean="0">
                <a:solidFill>
                  <a:srgbClr val="3366FF"/>
                </a:solidFill>
              </a:rPr>
              <a:t> material. If you want more </a:t>
            </a:r>
            <a:br>
              <a:rPr lang="en-US" dirty="0" smtClean="0">
                <a:solidFill>
                  <a:srgbClr val="3366FF"/>
                </a:solidFill>
              </a:rPr>
            </a:br>
            <a:r>
              <a:rPr lang="en-US" dirty="0" smtClean="0">
                <a:solidFill>
                  <a:srgbClr val="3366FF"/>
                </a:solidFill>
              </a:rPr>
              <a:t>options, follow the instructions for Category E </a:t>
            </a:r>
            <a:r>
              <a:rPr lang="en-US" dirty="0" smtClean="0"/>
              <a:t>on an </a:t>
            </a:r>
            <a:br>
              <a:rPr lang="en-US" dirty="0" smtClean="0"/>
            </a:br>
            <a:r>
              <a:rPr lang="en-US" dirty="0" smtClean="0"/>
              <a:t>EPA chemical resistant chart</a:t>
            </a:r>
          </a:p>
          <a:p>
            <a:r>
              <a:rPr lang="en-US" dirty="0" smtClean="0">
                <a:solidFill>
                  <a:srgbClr val="FF6600"/>
                </a:solidFill>
              </a:rPr>
              <a:t>Long-sleeved shirt and long pants</a:t>
            </a:r>
          </a:p>
          <a:p>
            <a:r>
              <a:rPr lang="en-US" dirty="0" smtClean="0">
                <a:solidFill>
                  <a:srgbClr val="3366FF"/>
                </a:solidFill>
              </a:rPr>
              <a:t>Chemical resistant gloves, such as </a:t>
            </a:r>
            <a:br>
              <a:rPr lang="en-US" dirty="0" smtClean="0">
                <a:solidFill>
                  <a:srgbClr val="3366FF"/>
                </a:solidFill>
              </a:rPr>
            </a:br>
            <a:r>
              <a:rPr lang="en-US" b="1" dirty="0" smtClean="0">
                <a:solidFill>
                  <a:srgbClr val="3366FF"/>
                </a:solidFill>
              </a:rPr>
              <a:t>Barrier Laminate </a:t>
            </a:r>
            <a:r>
              <a:rPr lang="en-US" dirty="0" smtClean="0">
                <a:solidFill>
                  <a:srgbClr val="3366FF"/>
                </a:solidFill>
              </a:rPr>
              <a:t>or </a:t>
            </a:r>
            <a:r>
              <a:rPr lang="en-US" b="1" dirty="0" smtClean="0">
                <a:solidFill>
                  <a:srgbClr val="3366FF"/>
                </a:solidFill>
              </a:rPr>
              <a:t>Nitrile Rubber </a:t>
            </a:r>
            <a:br>
              <a:rPr lang="en-US" b="1" dirty="0" smtClean="0">
                <a:solidFill>
                  <a:srgbClr val="3366FF"/>
                </a:solidFill>
              </a:rPr>
            </a:br>
            <a:r>
              <a:rPr lang="en-US" dirty="0" smtClean="0">
                <a:solidFill>
                  <a:srgbClr val="3366FF"/>
                </a:solidFill>
              </a:rPr>
              <a:t>or </a:t>
            </a:r>
            <a:r>
              <a:rPr lang="en-US" b="1" dirty="0" smtClean="0">
                <a:solidFill>
                  <a:srgbClr val="3366FF"/>
                </a:solidFill>
              </a:rPr>
              <a:t>Neoprene Rubber </a:t>
            </a:r>
            <a:r>
              <a:rPr lang="en-US" dirty="0" smtClean="0">
                <a:solidFill>
                  <a:srgbClr val="3366FF"/>
                </a:solidFill>
              </a:rPr>
              <a:t>or </a:t>
            </a:r>
            <a:r>
              <a:rPr lang="en-US" b="1" dirty="0" smtClean="0">
                <a:solidFill>
                  <a:srgbClr val="3366FF"/>
                </a:solidFill>
              </a:rPr>
              <a:t>Viton</a:t>
            </a:r>
          </a:p>
          <a:p>
            <a:r>
              <a:rPr lang="en-US" dirty="0" smtClean="0"/>
              <a:t>Shoes plus socks</a:t>
            </a:r>
          </a:p>
          <a:p>
            <a:r>
              <a:rPr lang="en-US" dirty="0" smtClean="0"/>
              <a:t>Protective eyewear</a:t>
            </a:r>
            <a:endParaRPr lang="en-US" dirty="0"/>
          </a:p>
          <a:p>
            <a:pPr lvl="1"/>
            <a:endParaRPr lang="en-US" dirty="0"/>
          </a:p>
        </p:txBody>
      </p:sp>
      <p:pic>
        <p:nvPicPr>
          <p:cNvPr id="7" name="Picture 6" descr="Screen Shot 2012-04-09 at 1.44.34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4950" y="3013854"/>
            <a:ext cx="3158905" cy="3512485"/>
          </a:xfrm>
          <a:prstGeom prst="rect">
            <a:avLst/>
          </a:prstGeom>
        </p:spPr>
        <p:style>
          <a:lnRef idx="1">
            <a:schemeClr val="dk1"/>
          </a:lnRef>
          <a:fillRef idx="3">
            <a:schemeClr val="dk1"/>
          </a:fillRef>
          <a:effectRef idx="2">
            <a:schemeClr val="dk1"/>
          </a:effectRef>
          <a:fontRef idx="minor">
            <a:schemeClr val="lt1"/>
          </a:fontRef>
        </p:style>
      </p:pic>
      <p:sp>
        <p:nvSpPr>
          <p:cNvPr id="5" name="TextBox 4"/>
          <p:cNvSpPr txBox="1"/>
          <p:nvPr/>
        </p:nvSpPr>
        <p:spPr>
          <a:xfrm>
            <a:off x="4461637" y="5224172"/>
            <a:ext cx="1160494" cy="369332"/>
          </a:xfrm>
          <a:prstGeom prst="rect">
            <a:avLst/>
          </a:prstGeom>
          <a:solidFill>
            <a:schemeClr val="bg1"/>
          </a:solidFill>
        </p:spPr>
        <p:txBody>
          <a:bodyPr wrap="none" rtlCol="0">
            <a:spAutoFit/>
          </a:bodyPr>
          <a:lstStyle/>
          <a:p>
            <a:r>
              <a:rPr lang="en-US" i="1" dirty="0" err="1" smtClean="0">
                <a:solidFill>
                  <a:schemeClr val="tx1">
                    <a:lumMod val="95000"/>
                  </a:schemeClr>
                </a:solidFill>
              </a:rPr>
              <a:t>Bifenthrin</a:t>
            </a:r>
            <a:endParaRPr lang="en-US" i="1" dirty="0">
              <a:solidFill>
                <a:schemeClr val="tx1">
                  <a:lumMod val="95000"/>
                </a:schemeClr>
              </a:solidFill>
            </a:endParaRPr>
          </a:p>
        </p:txBody>
      </p:sp>
    </p:spTree>
    <p:extLst>
      <p:ext uri="{BB962C8B-B14F-4D97-AF65-F5344CB8AC3E}">
        <p14:creationId xmlns:p14="http://schemas.microsoft.com/office/powerpoint/2010/main" val="404632339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8523973" cy="1116106"/>
          </a:xfrm>
        </p:spPr>
        <p:txBody>
          <a:bodyPr/>
          <a:lstStyle/>
          <a:p>
            <a:r>
              <a:rPr lang="en-US" sz="4000" dirty="0"/>
              <a:t>PPE for </a:t>
            </a:r>
            <a:r>
              <a:rPr lang="en-US" sz="4000" dirty="0" smtClean="0"/>
              <a:t>Applicators </a:t>
            </a:r>
            <a:r>
              <a:rPr lang="en-US" sz="3200" dirty="0" smtClean="0"/>
              <a:t>(air/ground)</a:t>
            </a:r>
            <a:r>
              <a:rPr lang="en-US" dirty="0"/>
              <a:t/>
            </a:r>
            <a:br>
              <a:rPr lang="en-US" dirty="0"/>
            </a:br>
            <a:endParaRPr lang="en-US" dirty="0"/>
          </a:p>
        </p:txBody>
      </p:sp>
      <p:sp>
        <p:nvSpPr>
          <p:cNvPr id="3" name="Content Placeholder 2"/>
          <p:cNvSpPr>
            <a:spLocks noGrp="1"/>
          </p:cNvSpPr>
          <p:nvPr>
            <p:ph idx="1"/>
          </p:nvPr>
        </p:nvSpPr>
        <p:spPr>
          <a:xfrm>
            <a:off x="498474" y="1369874"/>
            <a:ext cx="8392150" cy="5451902"/>
          </a:xfrm>
        </p:spPr>
        <p:txBody>
          <a:bodyPr>
            <a:normAutofit/>
          </a:bodyPr>
          <a:lstStyle/>
          <a:p>
            <a:r>
              <a:rPr lang="en-US" dirty="0" smtClean="0">
                <a:solidFill>
                  <a:srgbClr val="FF6600"/>
                </a:solidFill>
              </a:rPr>
              <a:t>Coveralls over </a:t>
            </a:r>
            <a:r>
              <a:rPr lang="en-US" u="sng" dirty="0" smtClean="0">
                <a:solidFill>
                  <a:srgbClr val="FF6600"/>
                </a:solidFill>
              </a:rPr>
              <a:t>short</a:t>
            </a:r>
            <a:r>
              <a:rPr lang="en-US" dirty="0" smtClean="0">
                <a:solidFill>
                  <a:srgbClr val="FF6600"/>
                </a:solidFill>
              </a:rPr>
              <a:t>-sleeved shirt and </a:t>
            </a:r>
            <a:r>
              <a:rPr lang="en-US" u="sng" dirty="0" smtClean="0">
                <a:solidFill>
                  <a:srgbClr val="FF6600"/>
                </a:solidFill>
              </a:rPr>
              <a:t>short</a:t>
            </a:r>
            <a:r>
              <a:rPr lang="en-US" dirty="0" smtClean="0">
                <a:solidFill>
                  <a:srgbClr val="FF6600"/>
                </a:solidFill>
              </a:rPr>
              <a:t> pants</a:t>
            </a:r>
          </a:p>
          <a:p>
            <a:r>
              <a:rPr lang="en-US" dirty="0" smtClean="0"/>
              <a:t>Socks and </a:t>
            </a:r>
            <a:r>
              <a:rPr lang="en-US" dirty="0" smtClean="0">
                <a:solidFill>
                  <a:srgbClr val="3366FF"/>
                </a:solidFill>
              </a:rPr>
              <a:t>chemical-resistant shoes</a:t>
            </a:r>
          </a:p>
          <a:p>
            <a:r>
              <a:rPr lang="en-US" dirty="0" smtClean="0">
                <a:solidFill>
                  <a:srgbClr val="3366FF"/>
                </a:solidFill>
              </a:rPr>
              <a:t>Chemical resistant gloves </a:t>
            </a:r>
            <a:r>
              <a:rPr lang="en-US" dirty="0" smtClean="0">
                <a:solidFill>
                  <a:srgbClr val="0000FF"/>
                </a:solidFill>
              </a:rPr>
              <a:t>(Category A)</a:t>
            </a:r>
          </a:p>
          <a:p>
            <a:r>
              <a:rPr lang="en-US" dirty="0" smtClean="0"/>
              <a:t>Protective eyewear </a:t>
            </a:r>
            <a:r>
              <a:rPr lang="en-US" sz="2000" dirty="0" smtClean="0"/>
              <a:t>(goggles, face </a:t>
            </a:r>
            <a:r>
              <a:rPr lang="en-US" sz="2000" dirty="0"/>
              <a:t/>
            </a:r>
            <a:br>
              <a:rPr lang="en-US" sz="2000" dirty="0"/>
            </a:br>
            <a:r>
              <a:rPr lang="en-US" sz="2000" dirty="0" smtClean="0"/>
              <a:t>shield, or safety glasses)</a:t>
            </a:r>
          </a:p>
          <a:p>
            <a:r>
              <a:rPr lang="en-US" dirty="0" smtClean="0">
                <a:solidFill>
                  <a:srgbClr val="3366FF"/>
                </a:solidFill>
              </a:rPr>
              <a:t>Chemical-resistant headgear</a:t>
            </a:r>
          </a:p>
          <a:p>
            <a:r>
              <a:rPr lang="en-US" dirty="0" smtClean="0"/>
              <a:t>NIOSH approved respirator with any R, P, HE filter</a:t>
            </a:r>
          </a:p>
          <a:p>
            <a:r>
              <a:rPr lang="en-US" dirty="0" smtClean="0"/>
              <a:t>For cleaning equipment, add a chemical-resistant apron</a:t>
            </a:r>
          </a:p>
          <a:p>
            <a:r>
              <a:rPr lang="en-US" dirty="0"/>
              <a:t>Apply when mites first appear and when daily temperature is expected to exceed </a:t>
            </a:r>
            <a:r>
              <a:rPr lang="en-US" dirty="0" smtClean="0"/>
              <a:t>21.1°C</a:t>
            </a:r>
            <a:endParaRPr lang="en-US" dirty="0"/>
          </a:p>
          <a:p>
            <a:pPr lvl="1"/>
            <a:endParaRPr lang="en-US" dirty="0"/>
          </a:p>
        </p:txBody>
      </p:sp>
      <p:pic>
        <p:nvPicPr>
          <p:cNvPr id="4" name="Picture 3" descr="Screen Shot 2012-04-09 at 1.25.06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0466" y="2297730"/>
            <a:ext cx="2721981" cy="2038024"/>
          </a:xfrm>
          <a:prstGeom prst="rect">
            <a:avLst/>
          </a:prstGeom>
        </p:spPr>
        <p:style>
          <a:lnRef idx="1">
            <a:schemeClr val="dk1"/>
          </a:lnRef>
          <a:fillRef idx="3">
            <a:schemeClr val="dk1"/>
          </a:fillRef>
          <a:effectRef idx="2">
            <a:schemeClr val="dk1"/>
          </a:effectRef>
          <a:fontRef idx="minor">
            <a:schemeClr val="lt1"/>
          </a:fontRef>
        </p:style>
      </p:pic>
      <p:sp>
        <p:nvSpPr>
          <p:cNvPr id="5" name="TextBox 4"/>
          <p:cNvSpPr txBox="1"/>
          <p:nvPr/>
        </p:nvSpPr>
        <p:spPr>
          <a:xfrm>
            <a:off x="7178023" y="4356334"/>
            <a:ext cx="1972715" cy="369332"/>
          </a:xfrm>
          <a:prstGeom prst="rect">
            <a:avLst/>
          </a:prstGeom>
          <a:noFill/>
        </p:spPr>
        <p:txBody>
          <a:bodyPr wrap="none" rtlCol="0">
            <a:spAutoFit/>
          </a:bodyPr>
          <a:lstStyle/>
          <a:p>
            <a:r>
              <a:rPr lang="en-US" i="1" dirty="0" err="1" smtClean="0">
                <a:solidFill>
                  <a:schemeClr val="accent6">
                    <a:lumMod val="75000"/>
                  </a:schemeClr>
                </a:solidFill>
              </a:rPr>
              <a:t>Fenbutatin</a:t>
            </a:r>
            <a:r>
              <a:rPr lang="en-US" i="1" dirty="0" smtClean="0">
                <a:solidFill>
                  <a:schemeClr val="accent6">
                    <a:lumMod val="75000"/>
                  </a:schemeClr>
                </a:solidFill>
              </a:rPr>
              <a:t>-oxide</a:t>
            </a:r>
            <a:endParaRPr lang="en-US" i="1" dirty="0">
              <a:solidFill>
                <a:schemeClr val="accent6">
                  <a:lumMod val="75000"/>
                </a:schemeClr>
              </a:solidFill>
            </a:endParaRPr>
          </a:p>
        </p:txBody>
      </p:sp>
      <p:sp>
        <p:nvSpPr>
          <p:cNvPr id="6" name="TextBox 5"/>
          <p:cNvSpPr txBox="1"/>
          <p:nvPr/>
        </p:nvSpPr>
        <p:spPr>
          <a:xfrm>
            <a:off x="5863291" y="6245031"/>
            <a:ext cx="2787943" cy="369332"/>
          </a:xfrm>
          <a:prstGeom prst="rect">
            <a:avLst/>
          </a:prstGeom>
          <a:solidFill>
            <a:schemeClr val="bg1">
              <a:lumMod val="85000"/>
            </a:schemeClr>
          </a:solidFill>
          <a:scene3d>
            <a:camera prst="orthographicFront"/>
            <a:lightRig rig="threePt" dir="t"/>
          </a:scene3d>
          <a:sp3d>
            <a:bevelT/>
          </a:sp3d>
        </p:spPr>
        <p:txBody>
          <a:bodyPr wrap="none" rtlCol="0">
            <a:spAutoFit/>
          </a:bodyPr>
          <a:lstStyle/>
          <a:p>
            <a:r>
              <a:rPr lang="en-US" dirty="0" smtClean="0">
                <a:solidFill>
                  <a:srgbClr val="0000FF"/>
                </a:solidFill>
              </a:rPr>
              <a:t>A = basically waterproof</a:t>
            </a:r>
            <a:endParaRPr lang="en-US" dirty="0">
              <a:solidFill>
                <a:srgbClr val="0000FF"/>
              </a:solidFill>
            </a:endParaRPr>
          </a:p>
        </p:txBody>
      </p:sp>
    </p:spTree>
    <p:extLst>
      <p:ext uri="{BB962C8B-B14F-4D97-AF65-F5344CB8AC3E}">
        <p14:creationId xmlns:p14="http://schemas.microsoft.com/office/powerpoint/2010/main" val="26382625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484094"/>
            <a:ext cx="8493126" cy="1116106"/>
          </a:xfrm>
        </p:spPr>
        <p:txBody>
          <a:bodyPr/>
          <a:lstStyle/>
          <a:p>
            <a:r>
              <a:rPr lang="en-US" sz="4400" dirty="0"/>
              <a:t>PPE for </a:t>
            </a:r>
            <a:r>
              <a:rPr lang="en-US" sz="4400" dirty="0" smtClean="0"/>
              <a:t>Applicators </a:t>
            </a:r>
            <a:r>
              <a:rPr lang="en-US" dirty="0" smtClean="0"/>
              <a:t>(ground)</a:t>
            </a:r>
            <a:r>
              <a:rPr lang="en-US" dirty="0"/>
              <a:t/>
            </a:r>
            <a:br>
              <a:rPr lang="en-US" dirty="0"/>
            </a:br>
            <a:endParaRPr lang="en-US" dirty="0"/>
          </a:p>
        </p:txBody>
      </p:sp>
      <p:sp>
        <p:nvSpPr>
          <p:cNvPr id="3" name="Content Placeholder 2"/>
          <p:cNvSpPr>
            <a:spLocks noGrp="1"/>
          </p:cNvSpPr>
          <p:nvPr>
            <p:ph idx="1"/>
          </p:nvPr>
        </p:nvSpPr>
        <p:spPr>
          <a:xfrm>
            <a:off x="498474" y="1369874"/>
            <a:ext cx="8392150" cy="5451902"/>
          </a:xfrm>
        </p:spPr>
        <p:txBody>
          <a:bodyPr>
            <a:normAutofit/>
          </a:bodyPr>
          <a:lstStyle/>
          <a:p>
            <a:pPr marL="0" indent="0">
              <a:buNone/>
            </a:pPr>
            <a:r>
              <a:rPr lang="en-US" sz="2400" dirty="0"/>
              <a:t>M</a:t>
            </a:r>
            <a:r>
              <a:rPr lang="en-US" sz="2400" dirty="0" smtClean="0"/>
              <a:t>aterials that are chemical resistant to this product </a:t>
            </a:r>
            <a:br>
              <a:rPr lang="en-US" sz="2400" dirty="0" smtClean="0"/>
            </a:br>
            <a:r>
              <a:rPr lang="en-US" sz="2400" dirty="0" smtClean="0"/>
              <a:t>are </a:t>
            </a:r>
            <a:r>
              <a:rPr lang="en-US" sz="2400" b="1" dirty="0" smtClean="0">
                <a:solidFill>
                  <a:srgbClr val="3366FF"/>
                </a:solidFill>
              </a:rPr>
              <a:t>barrier laminate </a:t>
            </a:r>
            <a:r>
              <a:rPr lang="en-US" sz="2400" dirty="0" smtClean="0"/>
              <a:t>and </a:t>
            </a:r>
            <a:r>
              <a:rPr lang="en-US" sz="2400" b="1" dirty="0" err="1" smtClean="0">
                <a:solidFill>
                  <a:srgbClr val="3366FF"/>
                </a:solidFill>
              </a:rPr>
              <a:t>viton</a:t>
            </a:r>
            <a:r>
              <a:rPr lang="en-US" sz="2400" dirty="0" smtClean="0">
                <a:solidFill>
                  <a:schemeClr val="accent6">
                    <a:lumMod val="40000"/>
                    <a:lumOff val="60000"/>
                  </a:schemeClr>
                </a:solidFill>
              </a:rPr>
              <a:t>.</a:t>
            </a:r>
          </a:p>
          <a:p>
            <a:r>
              <a:rPr lang="en-US" sz="2400" dirty="0" smtClean="0">
                <a:solidFill>
                  <a:srgbClr val="FF6600"/>
                </a:solidFill>
              </a:rPr>
              <a:t>Coveralls over </a:t>
            </a:r>
            <a:r>
              <a:rPr lang="en-US" sz="2400" u="sng" dirty="0" smtClean="0">
                <a:solidFill>
                  <a:srgbClr val="FF6600"/>
                </a:solidFill>
              </a:rPr>
              <a:t>short</a:t>
            </a:r>
            <a:r>
              <a:rPr lang="en-US" sz="2400" dirty="0" smtClean="0">
                <a:solidFill>
                  <a:srgbClr val="FF6600"/>
                </a:solidFill>
              </a:rPr>
              <a:t>-sleeved shirt and </a:t>
            </a:r>
            <a:r>
              <a:rPr lang="en-US" sz="2400" u="sng" dirty="0" smtClean="0">
                <a:solidFill>
                  <a:srgbClr val="FF6600"/>
                </a:solidFill>
              </a:rPr>
              <a:t>short</a:t>
            </a:r>
            <a:r>
              <a:rPr lang="en-US" sz="2400" dirty="0" smtClean="0">
                <a:solidFill>
                  <a:srgbClr val="FF6600"/>
                </a:solidFill>
              </a:rPr>
              <a:t> pants</a:t>
            </a:r>
          </a:p>
          <a:p>
            <a:r>
              <a:rPr lang="en-US" sz="2400" dirty="0">
                <a:solidFill>
                  <a:srgbClr val="3366FF"/>
                </a:solidFill>
              </a:rPr>
              <a:t>C</a:t>
            </a:r>
            <a:r>
              <a:rPr lang="en-US" sz="2400" dirty="0" smtClean="0">
                <a:solidFill>
                  <a:srgbClr val="3366FF"/>
                </a:solidFill>
              </a:rPr>
              <a:t>hemical</a:t>
            </a:r>
            <a:r>
              <a:rPr lang="en-US" sz="2400" dirty="0">
                <a:solidFill>
                  <a:srgbClr val="3366FF"/>
                </a:solidFill>
              </a:rPr>
              <a:t>-resistant </a:t>
            </a:r>
            <a:r>
              <a:rPr lang="en-US" sz="2400" dirty="0" smtClean="0">
                <a:solidFill>
                  <a:srgbClr val="3366FF"/>
                </a:solidFill>
              </a:rPr>
              <a:t>footwear plus socks</a:t>
            </a:r>
            <a:endParaRPr lang="en-US" sz="2400" dirty="0">
              <a:solidFill>
                <a:srgbClr val="3366FF"/>
              </a:solidFill>
            </a:endParaRPr>
          </a:p>
          <a:p>
            <a:r>
              <a:rPr lang="en-US" sz="2400" b="1" dirty="0" smtClean="0">
                <a:solidFill>
                  <a:srgbClr val="3366FF"/>
                </a:solidFill>
              </a:rPr>
              <a:t>Chemical resistant gloves</a:t>
            </a:r>
          </a:p>
          <a:p>
            <a:r>
              <a:rPr lang="en-US" sz="2400" dirty="0" smtClean="0">
                <a:solidFill>
                  <a:srgbClr val="3366FF"/>
                </a:solidFill>
              </a:rPr>
              <a:t>Chemical-resistant headgear for </a:t>
            </a:r>
            <a:br>
              <a:rPr lang="en-US" sz="2400" dirty="0" smtClean="0">
                <a:solidFill>
                  <a:srgbClr val="3366FF"/>
                </a:solidFill>
              </a:rPr>
            </a:br>
            <a:r>
              <a:rPr lang="en-US" sz="2400" dirty="0" smtClean="0">
                <a:solidFill>
                  <a:srgbClr val="3366FF"/>
                </a:solidFill>
              </a:rPr>
              <a:t>overhead exposure.</a:t>
            </a:r>
          </a:p>
          <a:p>
            <a:r>
              <a:rPr lang="en-US" sz="2400" dirty="0" smtClean="0"/>
              <a:t>A NIOSH-approved respirator dust-mist filtering respirator with </a:t>
            </a:r>
            <a:r>
              <a:rPr lang="en-US" sz="2400" dirty="0" smtClean="0">
                <a:solidFill>
                  <a:schemeClr val="accent1">
                    <a:lumMod val="60000"/>
                    <a:lumOff val="40000"/>
                  </a:schemeClr>
                </a:solidFill>
              </a:rPr>
              <a:t>MSHA/NIOSH approval number TC-21C </a:t>
            </a:r>
            <a:r>
              <a:rPr lang="en-US" sz="2400" dirty="0" smtClean="0"/>
              <a:t>or a NIOSH-approved respirator with any N, P, R, or HE filter</a:t>
            </a:r>
            <a:r>
              <a:rPr lang="en-US" dirty="0" smtClean="0"/>
              <a:t>.</a:t>
            </a:r>
          </a:p>
          <a:p>
            <a:pPr lvl="1"/>
            <a:endParaRPr lang="en-US" dirty="0"/>
          </a:p>
        </p:txBody>
      </p:sp>
      <p:sp>
        <p:nvSpPr>
          <p:cNvPr id="5" name="TextBox 4"/>
          <p:cNvSpPr txBox="1"/>
          <p:nvPr/>
        </p:nvSpPr>
        <p:spPr>
          <a:xfrm>
            <a:off x="5376473" y="3701631"/>
            <a:ext cx="3470357" cy="1384995"/>
          </a:xfrm>
          <a:prstGeom prst="rect">
            <a:avLst/>
          </a:prstGeom>
          <a:solidFill>
            <a:schemeClr val="accent5">
              <a:lumMod val="50000"/>
            </a:schemeClr>
          </a:solidFill>
          <a:scene3d>
            <a:camera prst="perspectiveContrastingLeftFacing"/>
            <a:lightRig rig="threePt" dir="t"/>
          </a:scene3d>
          <a:sp3d>
            <a:bevelT prst="angle"/>
          </a:sp3d>
        </p:spPr>
        <p:txBody>
          <a:bodyPr wrap="square" rtlCol="0">
            <a:spAutoFit/>
          </a:bodyPr>
          <a:lstStyle/>
          <a:p>
            <a:pPr algn="ctr"/>
            <a:r>
              <a:rPr lang="en-US" sz="2800" i="1" dirty="0" err="1" smtClean="0">
                <a:solidFill>
                  <a:schemeClr val="bg1"/>
                </a:solidFill>
              </a:rPr>
              <a:t>Lorsban</a:t>
            </a:r>
            <a:r>
              <a:rPr lang="en-US" sz="2800" i="1" dirty="0" smtClean="0">
                <a:solidFill>
                  <a:schemeClr val="bg1"/>
                </a:solidFill>
              </a:rPr>
              <a:t> 4E</a:t>
            </a:r>
          </a:p>
          <a:p>
            <a:pPr algn="ctr"/>
            <a:r>
              <a:rPr lang="en-US" sz="2800" i="1" dirty="0" smtClean="0">
                <a:solidFill>
                  <a:schemeClr val="bg1"/>
                </a:solidFill>
              </a:rPr>
              <a:t>Warning</a:t>
            </a:r>
          </a:p>
          <a:p>
            <a:pPr algn="ctr"/>
            <a:r>
              <a:rPr lang="en-US" sz="2800" i="1" dirty="0" smtClean="0">
                <a:solidFill>
                  <a:schemeClr val="bg1"/>
                </a:solidFill>
              </a:rPr>
              <a:t>Revised 2012</a:t>
            </a:r>
            <a:endParaRPr lang="en-US" sz="2800" i="1" dirty="0">
              <a:solidFill>
                <a:schemeClr val="bg1"/>
              </a:solidFill>
            </a:endParaRPr>
          </a:p>
        </p:txBody>
      </p:sp>
    </p:spTree>
    <p:extLst>
      <p:ext uri="{BB962C8B-B14F-4D97-AF65-F5344CB8AC3E}">
        <p14:creationId xmlns:p14="http://schemas.microsoft.com/office/powerpoint/2010/main" val="6235249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1"/>
          <p:cNvSpPr>
            <a:spLocks noGrp="1"/>
          </p:cNvSpPr>
          <p:nvPr>
            <p:ph sz="half" idx="1"/>
          </p:nvPr>
        </p:nvSpPr>
        <p:spPr>
          <a:xfrm>
            <a:off x="234950" y="877888"/>
            <a:ext cx="8518525" cy="5826125"/>
          </a:xfrm>
        </p:spPr>
        <p:txBody>
          <a:bodyPr/>
          <a:lstStyle/>
          <a:p>
            <a:pPr>
              <a:spcBef>
                <a:spcPts val="1200"/>
              </a:spcBef>
              <a:defRPr/>
            </a:pPr>
            <a:r>
              <a:rPr sz="2400" dirty="0"/>
              <a:t>Clothing label language is based on </a:t>
            </a:r>
            <a:r>
              <a:rPr sz="2400" dirty="0">
                <a:solidFill>
                  <a:srgbClr val="0000FF"/>
                </a:solidFill>
              </a:rPr>
              <a:t>garment type </a:t>
            </a:r>
            <a:r>
              <a:rPr lang="en-US" sz="2400" dirty="0" smtClean="0">
                <a:solidFill>
                  <a:srgbClr val="0000FF"/>
                </a:solidFill>
              </a:rPr>
              <a:t/>
            </a:r>
            <a:br>
              <a:rPr lang="en-US" sz="2400" dirty="0" smtClean="0">
                <a:solidFill>
                  <a:srgbClr val="0000FF"/>
                </a:solidFill>
              </a:rPr>
            </a:br>
            <a:r>
              <a:rPr sz="2400" dirty="0" smtClean="0"/>
              <a:t>and </a:t>
            </a:r>
            <a:r>
              <a:rPr sz="2400" dirty="0">
                <a:solidFill>
                  <a:srgbClr val="0000FF"/>
                </a:solidFill>
              </a:rPr>
              <a:t>layers of garments</a:t>
            </a:r>
          </a:p>
          <a:p>
            <a:pPr marL="857250" lvl="1" indent="-411163">
              <a:spcBef>
                <a:spcPts val="1200"/>
              </a:spcBef>
              <a:defRPr/>
            </a:pPr>
            <a:r>
              <a:rPr dirty="0"/>
              <a:t>not any scientific garment/fabric </a:t>
            </a:r>
            <a:r>
              <a:rPr dirty="0" smtClean="0"/>
              <a:t>standard</a:t>
            </a:r>
            <a:r>
              <a:rPr lang="en-US" dirty="0" smtClean="0"/>
              <a:t>, garment quality </a:t>
            </a:r>
            <a:br>
              <a:rPr lang="en-US" dirty="0" smtClean="0"/>
            </a:br>
            <a:r>
              <a:rPr lang="en-US" dirty="0" smtClean="0"/>
              <a:t>or efficiency</a:t>
            </a:r>
            <a:r>
              <a:rPr dirty="0" smtClean="0"/>
              <a:t> </a:t>
            </a:r>
            <a:endParaRPr dirty="0"/>
          </a:p>
          <a:p>
            <a:pPr>
              <a:spcBef>
                <a:spcPts val="1200"/>
              </a:spcBef>
              <a:defRPr/>
            </a:pPr>
            <a:r>
              <a:rPr sz="2400" dirty="0"/>
              <a:t>Fabric performance varies considerably</a:t>
            </a:r>
          </a:p>
          <a:p>
            <a:pPr marL="904875" lvl="1" indent="-442913">
              <a:spcBef>
                <a:spcPts val="1200"/>
              </a:spcBef>
              <a:defRPr/>
            </a:pPr>
            <a:r>
              <a:rPr dirty="0"/>
              <a:t>Performance depends on the material and the finish applied to the </a:t>
            </a:r>
            <a:r>
              <a:rPr dirty="0" smtClean="0"/>
              <a:t>fabric</a:t>
            </a:r>
            <a:r>
              <a:rPr lang="en-US" dirty="0" smtClean="0"/>
              <a:t> – garments worn are not tested for similarity to those used in exposure studies</a:t>
            </a:r>
            <a:endParaRPr dirty="0"/>
          </a:p>
          <a:p>
            <a:pPr marL="906463" lvl="1" indent="-444500">
              <a:spcBef>
                <a:spcPts val="1200"/>
              </a:spcBef>
              <a:defRPr/>
            </a:pPr>
            <a:r>
              <a:rPr dirty="0"/>
              <a:t>Data show that a pant/shirt can have much better protection than some </a:t>
            </a:r>
            <a:r>
              <a:rPr dirty="0" smtClean="0"/>
              <a:t>coveralls</a:t>
            </a:r>
            <a:r>
              <a:rPr lang="en-US" dirty="0" smtClean="0"/>
              <a:t> – seams and closures may play a significant role</a:t>
            </a:r>
            <a:r>
              <a:rPr dirty="0" smtClean="0"/>
              <a:t> </a:t>
            </a:r>
            <a:endParaRPr dirty="0"/>
          </a:p>
          <a:p>
            <a:pPr>
              <a:spcBef>
                <a:spcPts val="1200"/>
              </a:spcBef>
              <a:defRPr/>
            </a:pPr>
            <a:r>
              <a:rPr sz="2400" dirty="0"/>
              <a:t>New ASTM and ISO performance-based standards for fabrics/finishes are in place</a:t>
            </a:r>
          </a:p>
          <a:p>
            <a:pPr marL="857250" lvl="1" indent="-411163">
              <a:spcBef>
                <a:spcPts val="1200"/>
              </a:spcBef>
              <a:defRPr/>
            </a:pPr>
            <a:r>
              <a:rPr dirty="0"/>
              <a:t>Scientists are conducting wear studies prior to implementation </a:t>
            </a:r>
            <a:r>
              <a:rPr lang="en-US" dirty="0" smtClean="0"/>
              <a:t/>
            </a:r>
            <a:br>
              <a:rPr lang="en-US" dirty="0" smtClean="0"/>
            </a:br>
            <a:r>
              <a:rPr dirty="0" smtClean="0"/>
              <a:t>in </a:t>
            </a:r>
            <a:r>
              <a:rPr dirty="0"/>
              <a:t>the US</a:t>
            </a:r>
          </a:p>
          <a:p>
            <a:pPr marL="857250" lvl="1" indent="-411163">
              <a:spcBef>
                <a:spcPts val="1200"/>
              </a:spcBef>
              <a:defRPr/>
            </a:pPr>
            <a:r>
              <a:rPr dirty="0"/>
              <a:t>Used in Europe and Brazil</a:t>
            </a:r>
          </a:p>
        </p:txBody>
      </p:sp>
      <p:sp>
        <p:nvSpPr>
          <p:cNvPr id="51202" name="Title 3"/>
          <p:cNvSpPr>
            <a:spLocks noGrp="1"/>
          </p:cNvSpPr>
          <p:nvPr>
            <p:ph type="title"/>
          </p:nvPr>
        </p:nvSpPr>
        <p:spPr>
          <a:xfrm>
            <a:off x="539750" y="198438"/>
            <a:ext cx="8229600" cy="487362"/>
          </a:xfrm>
        </p:spPr>
        <p:txBody>
          <a:bodyPr/>
          <a:lstStyle/>
          <a:p>
            <a:r>
              <a:rPr lang="en-US" dirty="0">
                <a:latin typeface="Lucida Sans" charset="0"/>
              </a:rPr>
              <a:t>Protective </a:t>
            </a:r>
            <a:r>
              <a:rPr lang="en-US" dirty="0" smtClean="0">
                <a:latin typeface="Lucida Sans" charset="0"/>
              </a:rPr>
              <a:t>Clothing in the US</a:t>
            </a:r>
            <a:endParaRPr lang="en-US" dirty="0">
              <a:latin typeface="Lucida Sans"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Override>
</file>

<file path=ppt/theme/themeOverride2.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Advantage.thmx</Template>
  <TotalTime>982</TotalTime>
  <Words>4385</Words>
  <Application>Microsoft Macintosh PowerPoint</Application>
  <PresentationFormat>On-screen Show (4:3)</PresentationFormat>
  <Paragraphs>670</Paragraphs>
  <Slides>53</Slides>
  <Notes>17</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Advantage</vt:lpstr>
      <vt:lpstr>International Perspective/Future on Garment Standards and Glove Research</vt:lpstr>
      <vt:lpstr>PowerPoint Presentation</vt:lpstr>
      <vt:lpstr>US Pesticide Label</vt:lpstr>
      <vt:lpstr>PowerPoint Presentation</vt:lpstr>
      <vt:lpstr>EPA Matrix for PPE: Dermal &amp; Inhalation Toxicity Other factors, in addition to default acute toxicity values, are used.</vt:lpstr>
      <vt:lpstr>PPE for Applicators (dilute/conc.) </vt:lpstr>
      <vt:lpstr>PPE for Applicators (air/ground) </vt:lpstr>
      <vt:lpstr>PPE for Applicators (ground) </vt:lpstr>
      <vt:lpstr>Protective Clothing in the US</vt:lpstr>
      <vt:lpstr>ASTM International Standard F2669-09 Standard Performance Specification for Protective Clothing Worn by Operators Applying Pesticides </vt:lpstr>
      <vt:lpstr>ISO 27065:2011 Protective Clothing – Performance requirements for protective clothing worn by operators applying liquid pesticides. </vt:lpstr>
      <vt:lpstr>ISO - Testing Requirements for Level 1, 2  and 3 Garments</vt:lpstr>
      <vt:lpstr>Level of Protection</vt:lpstr>
      <vt:lpstr>What levels 1, 2 and 3 mean in practice? </vt:lpstr>
      <vt:lpstr>Pesticide Labeling for Garments</vt:lpstr>
      <vt:lpstr>PowerPoint Presentation</vt:lpstr>
      <vt:lpstr>Next Steps for EU</vt:lpstr>
      <vt:lpstr>Protective Clothing in Europe (CE)</vt:lpstr>
      <vt:lpstr>Brazil Garment Requirements</vt:lpstr>
      <vt:lpstr>Protective Clothing in Brazil</vt:lpstr>
      <vt:lpstr>PowerPoint Presentation</vt:lpstr>
      <vt:lpstr>Japanese Standard under consideration</vt:lpstr>
      <vt:lpstr>India and China entering into the discussion</vt:lpstr>
      <vt:lpstr>CropLife International</vt:lpstr>
      <vt:lpstr>Global PPE Consortium</vt:lpstr>
      <vt:lpstr>Global PPE Consortium</vt:lpstr>
      <vt:lpstr>Assigned Protection Factors (PF)</vt:lpstr>
      <vt:lpstr>US Process to Assign PPE</vt:lpstr>
      <vt:lpstr>European Union Process</vt:lpstr>
      <vt:lpstr>Brazil – no process</vt:lpstr>
      <vt:lpstr>PowerPoint Presentation</vt:lpstr>
      <vt:lpstr>Pesticide Labeling for Gloves</vt:lpstr>
      <vt:lpstr>Only Gloves Rated ‘High’ Are Selected for Labels</vt:lpstr>
      <vt:lpstr>Glove Statements – Insecticide Examples</vt:lpstr>
      <vt:lpstr>EU Glove Guidance</vt:lpstr>
      <vt:lpstr>Dr. Anugrah Shaw – Univ. of Maryland Eastern Shore</vt:lpstr>
      <vt:lpstr>PowerPoint Presentation</vt:lpstr>
      <vt:lpstr>PowerPoint Presentation</vt:lpstr>
      <vt:lpstr>PowerPoint Presentation</vt:lpstr>
      <vt:lpstr>Glove Research</vt:lpstr>
      <vt:lpstr>A. Shaw and C. Meekel Research UMDES &amp; NIOSH</vt:lpstr>
      <vt:lpstr>Anticipated Results </vt:lpstr>
      <vt:lpstr>Goal of Global Effort  – driven by Dr. Anugrah Shaw, NASDARF Consultant – anugrahshaw@hotmail.com</vt:lpstr>
      <vt:lpstr>PPE Risk Assessment/Operator Protection Symposium</vt:lpstr>
      <vt:lpstr>Planning Committee</vt:lpstr>
      <vt:lpstr>PowerPoint Presentation</vt:lpstr>
      <vt:lpstr>PowerPoint Presentation</vt:lpstr>
      <vt:lpstr>PowerPoint Presentation</vt:lpstr>
      <vt:lpstr>PowerPoint Presentation</vt:lpstr>
      <vt:lpstr>PowerPoint Presentation</vt:lpstr>
      <vt:lpstr>PowerPoint Presentation</vt:lpstr>
      <vt:lpstr>Bottom line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Garment Standards In Other Countries</dc:title>
  <dc:creator>Carol Ramsay</dc:creator>
  <cp:lastModifiedBy>Carol Ramsay</cp:lastModifiedBy>
  <cp:revision>72</cp:revision>
  <dcterms:created xsi:type="dcterms:W3CDTF">2013-02-01T03:08:57Z</dcterms:created>
  <dcterms:modified xsi:type="dcterms:W3CDTF">2013-02-07T04:09:50Z</dcterms:modified>
</cp:coreProperties>
</file>